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7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3" r:id="rId21"/>
    <p:sldId id="288" r:id="rId22"/>
    <p:sldId id="274" r:id="rId23"/>
    <p:sldId id="275" r:id="rId24"/>
    <p:sldId id="276" r:id="rId25"/>
    <p:sldId id="277" r:id="rId26"/>
    <p:sldId id="278" r:id="rId27"/>
    <p:sldId id="279" r:id="rId28"/>
    <p:sldId id="28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5427-6381-4428-9FED-ADAF612954BE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B00C-A24B-4865-BEBC-4FF284966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9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0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1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1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6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2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5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2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3B32-E125-41A2-8ADC-8EA9DAB64AC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D203-9896-40CB-BD58-DB58ADCB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Calculation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Grove Church of England School</a:t>
            </a:r>
          </a:p>
        </p:txBody>
      </p:sp>
    </p:spTree>
    <p:extLst>
      <p:ext uri="{BB962C8B-B14F-4D97-AF65-F5344CB8AC3E}">
        <p14:creationId xmlns:p14="http://schemas.microsoft.com/office/powerpoint/2010/main" val="400992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away objects or cross out pictures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59832" y="3073215"/>
            <a:ext cx="2395292" cy="2263948"/>
            <a:chOff x="3059832" y="3073215"/>
            <a:chExt cx="2395292" cy="226394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073215"/>
              <a:ext cx="2395292" cy="2263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3295209" y="4322422"/>
              <a:ext cx="792088" cy="812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275856" y="4437112"/>
              <a:ext cx="830794" cy="6975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947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number track / fingers / objects / hundred square to count back in ones / tens (Counting back)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03438"/>
            <a:ext cx="3799863" cy="3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149080"/>
            <a:ext cx="302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‘six take away two leaves four’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33746"/>
            <a:ext cx="8842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96234" y="5532658"/>
            <a:ext cx="24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‘one less than six is five’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0201"/>
            <a:ext cx="3984363" cy="69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number line to count back in ones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9792"/>
            <a:ext cx="24191145" cy="157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239293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455672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Encourage children to become more efficient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643478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13 – 5 = 8</a:t>
            </a:r>
          </a:p>
        </p:txBody>
      </p:sp>
    </p:spTree>
    <p:extLst>
      <p:ext uri="{BB962C8B-B14F-4D97-AF65-F5344CB8AC3E}">
        <p14:creationId xmlns:p14="http://schemas.microsoft.com/office/powerpoint/2010/main" val="356695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 number line to count on to find a small difference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617367" cy="135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7" y="4356498"/>
            <a:ext cx="4418902" cy="111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326094"/>
            <a:ext cx="2864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Support with concrete manipulatives</a:t>
            </a:r>
          </a:p>
        </p:txBody>
      </p:sp>
    </p:spTree>
    <p:extLst>
      <p:ext uri="{BB962C8B-B14F-4D97-AF65-F5344CB8AC3E}">
        <p14:creationId xmlns:p14="http://schemas.microsoft.com/office/powerpoint/2010/main" val="14504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4807"/>
            <a:ext cx="8229600" cy="4525963"/>
          </a:xfrm>
        </p:spPr>
        <p:txBody>
          <a:bodyPr/>
          <a:lstStyle/>
          <a:p>
            <a:r>
              <a:rPr lang="en-GB" dirty="0"/>
              <a:t>Use number line to count back in tens and then ones. </a:t>
            </a:r>
          </a:p>
          <a:p>
            <a:r>
              <a:rPr lang="en-GB" dirty="0"/>
              <a:t>Partition the second number only</a:t>
            </a:r>
          </a:p>
          <a:p>
            <a:pPr marL="0" indent="0">
              <a:buNone/>
            </a:pPr>
            <a:r>
              <a:rPr lang="en-US" sz="2800" dirty="0"/>
              <a:t>e.g. </a:t>
            </a:r>
            <a:r>
              <a:rPr lang="en-US" sz="2800" i="1" dirty="0"/>
              <a:t>67 – 34 as 67 subtract 30 (37) then count back 4 (33)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24161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9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Subtraction on a number line more efficiently by bridging through 10</a:t>
            </a:r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52 – 6 as 52 – 2 (50) – 4 = 46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3989040" cy="20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8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Recognise inverse – count up from smaller number to larger number using a number line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9" y="2780928"/>
            <a:ext cx="6540210" cy="206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5584305" cy="12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15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Expanded decomposition</a:t>
            </a:r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726 – 358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4320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51018"/>
            <a:ext cx="32217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8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Stage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to develop compact column subtraction e.g. </a:t>
            </a:r>
            <a:r>
              <a:rPr lang="en-US" i="1" dirty="0"/>
              <a:t>726 – 358</a:t>
            </a:r>
            <a:endParaRPr lang="en-GB" dirty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t="24847" r="29927" b="11345"/>
          <a:stretch/>
        </p:blipFill>
        <p:spPr bwMode="auto">
          <a:xfrm>
            <a:off x="2743200" y="2743200"/>
            <a:ext cx="3158836" cy="31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3105835"/>
            <a:ext cx="1277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Children need to use the method alongside </a:t>
            </a:r>
            <a:r>
              <a:rPr lang="en-GB" dirty="0" err="1"/>
              <a:t>diennes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65313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secure move on to using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399727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 conceptual understanding of multiplication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58506"/>
            <a:ext cx="1296144" cy="131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27089"/>
            <a:ext cx="2525776" cy="16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912999"/>
            <a:ext cx="1127205" cy="89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3"/>
            <a:ext cx="1138664" cy="90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3884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“Lots of”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6196" y="375775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“double”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0762" y="53666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“There are 3 sweets in one bag. </a:t>
            </a:r>
          </a:p>
          <a:p>
            <a:r>
              <a:rPr lang="en-GB" dirty="0"/>
              <a:t>How many are in 6 bags?”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/>
          <a:stretch/>
        </p:blipFill>
        <p:spPr bwMode="auto">
          <a:xfrm>
            <a:off x="3138686" y="3388426"/>
            <a:ext cx="2602460" cy="18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134"/>
            <a:ext cx="3990396" cy="60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1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pictures and objects to count all.</a:t>
            </a:r>
          </a:p>
          <a:p>
            <a:pPr marL="0" indent="0">
              <a:buNone/>
            </a:pPr>
            <a:r>
              <a:rPr lang="en-GB" dirty="0"/>
              <a:t>(Combining two groups and counting all)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85" y="4005064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116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486916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2605" y="2996952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3 + 2 = </a:t>
            </a:r>
          </a:p>
        </p:txBody>
      </p:sp>
    </p:spTree>
    <p:extLst>
      <p:ext uri="{BB962C8B-B14F-4D97-AF65-F5344CB8AC3E}">
        <p14:creationId xmlns:p14="http://schemas.microsoft.com/office/powerpoint/2010/main" val="3779639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multiplication as repeated addition.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7787"/>
            <a:ext cx="952253" cy="7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8445" y="2931977"/>
            <a:ext cx="950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6542" y="234888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/>
                <a:ea typeface="Calibri"/>
              </a:rPr>
              <a:t> 5 X 3                   3 X 5 </a:t>
            </a:r>
            <a:endParaRPr lang="en-GB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32" y="4514479"/>
            <a:ext cx="6026058" cy="14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68713" y="400506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/>
                <a:ea typeface="Calibri"/>
              </a:rPr>
              <a:t>6 X 4 = 24</a:t>
            </a:r>
            <a:endParaRPr lang="en-GB" dirty="0">
              <a:effectLst/>
              <a:latin typeface="Arial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081734"/>
            <a:ext cx="2341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Arrays and number lines need to be used alongside one another</a:t>
            </a:r>
          </a:p>
        </p:txBody>
      </p:sp>
    </p:spTree>
    <p:extLst>
      <p:ext uri="{BB962C8B-B14F-4D97-AF65-F5344CB8AC3E}">
        <p14:creationId xmlns:p14="http://schemas.microsoft.com/office/powerpoint/2010/main" val="111332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Relate multiplying a 2-digit by 1-digit number using repeated addition and arrays to represent: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1566" y="360218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/>
                <a:ea typeface="Calibri"/>
              </a:rPr>
              <a:t>4 X 12 = 48</a:t>
            </a:r>
            <a:endParaRPr lang="en-GB" dirty="0">
              <a:effectLst/>
              <a:latin typeface="Arial"/>
              <a:ea typeface="Calibri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7068" t="42389" r="22374" b="45213"/>
          <a:stretch/>
        </p:blipFill>
        <p:spPr bwMode="auto">
          <a:xfrm>
            <a:off x="755576" y="4581128"/>
            <a:ext cx="3702908" cy="1145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439646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  <a:ea typeface="Calibri"/>
              </a:rPr>
              <a:t>4 X 10 = 40              4 X 2 = 8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85179"/>
              </p:ext>
            </p:extLst>
          </p:nvPr>
        </p:nvGraphicFramePr>
        <p:xfrm>
          <a:off x="5004048" y="3849608"/>
          <a:ext cx="3745865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24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en-GB" sz="1200" dirty="0">
                          <a:effectLst/>
                          <a:latin typeface="Arial"/>
                        </a:rPr>
                      </a:b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02" name="Picture 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16" y="4358135"/>
            <a:ext cx="209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4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39" y="4303831"/>
            <a:ext cx="209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12" y="4346008"/>
            <a:ext cx="209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4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45" y="4632444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4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02032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4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05" y="502032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4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63112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282224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59" y="4632444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4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32444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282224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2032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8704" y="3258043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x 13 = 39</a:t>
            </a:r>
          </a:p>
        </p:txBody>
      </p:sp>
    </p:spTree>
    <p:extLst>
      <p:ext uri="{BB962C8B-B14F-4D97-AF65-F5344CB8AC3E}">
        <p14:creationId xmlns:p14="http://schemas.microsoft.com/office/powerpoint/2010/main" val="220376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Relate multiplying a 3/2-digit by 1-digit number with arrays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8496" t="29814" r="29976" b="45371"/>
          <a:stretch/>
        </p:blipFill>
        <p:spPr bwMode="auto">
          <a:xfrm>
            <a:off x="1043608" y="3428998"/>
            <a:ext cx="2203698" cy="1728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7984" y="3164662"/>
            <a:ext cx="5148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7 X 13 = 91                      </a:t>
            </a:r>
          </a:p>
          <a:p>
            <a:endParaRPr lang="en-GB" dirty="0"/>
          </a:p>
          <a:p>
            <a:r>
              <a:rPr lang="en-GB" dirty="0"/>
              <a:t>7 X 10 =  70                     </a:t>
            </a:r>
          </a:p>
          <a:p>
            <a:r>
              <a:rPr lang="en-GB" dirty="0"/>
              <a:t>7 X   3 =  21                   </a:t>
            </a:r>
          </a:p>
          <a:p>
            <a:r>
              <a:rPr lang="en-GB" dirty="0"/>
              <a:t>_____  =  91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4293094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55976" y="4581128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8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5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136232"/>
            <a:ext cx="3600400" cy="101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47952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2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6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4316288" cy="121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22140"/>
            <a:ext cx="3452192" cy="20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2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Stage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multiplication of 2-, 3- and 4-digit numbers by 1-digit numbers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435 × 8        </a:t>
            </a:r>
            <a:endParaRPr lang="en-GB" dirty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8"/>
          <a:stretch/>
        </p:blipFill>
        <p:spPr bwMode="auto">
          <a:xfrm>
            <a:off x="2555776" y="2780928"/>
            <a:ext cx="4176663" cy="344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7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 objects into equal groups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326909" cy="25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24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objects, pictorial representations and arrays to show the concept of division as grouping and sharing.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84940" y="5082682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4940" y="5491927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5877272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3037" y="4655127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323" y="5083650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830" y="5518236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3337" y="5849563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7263" y="4648200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7263" y="5083650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7263" y="5491927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7263" y="5849563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4655127"/>
            <a:ext cx="47625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Blip>
                <a:blip r:embed="rId2"/>
              </a:buBlip>
              <a:tabLst>
                <a:tab pos="457200" algn="l"/>
              </a:tabLst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4998" y="360400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“12 children get into groups of 4 to play a game”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1592" r="35681" b="47581"/>
          <a:stretch/>
        </p:blipFill>
        <p:spPr bwMode="auto">
          <a:xfrm>
            <a:off x="4860032" y="3861048"/>
            <a:ext cx="3514012" cy="2341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51567"/>
            <a:ext cx="11131398" cy="2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48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Put dots in circles for sharing</a:t>
            </a:r>
          </a:p>
          <a:p>
            <a:endParaRPr lang="en-GB" dirty="0"/>
          </a:p>
          <a:p>
            <a:r>
              <a:rPr lang="en-GB" dirty="0"/>
              <a:t>24 ÷ 6 = </a:t>
            </a:r>
          </a:p>
        </p:txBody>
      </p:sp>
      <p:sp>
        <p:nvSpPr>
          <p:cNvPr id="4" name="Oval 3"/>
          <p:cNvSpPr/>
          <p:nvPr/>
        </p:nvSpPr>
        <p:spPr>
          <a:xfrm>
            <a:off x="2009775" y="5229200"/>
            <a:ext cx="144016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30292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23" y="3629891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22" y="5218459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79" y="5207719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630292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6561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2927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44" y="578167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092286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23" y="591502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92286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67" y="398577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17" y="4397952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42" y="4425661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476750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3" y="5740457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57920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00" y="5726603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17" y="6019800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6742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59" y="5540577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82" y="440487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21" y="4319154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608647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42" y="606742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55" y="4425661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0" y="6000750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728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6614" y="2369506"/>
            <a:ext cx="950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3623" y="2292016"/>
            <a:ext cx="2990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Make links with multiplication and arrays.</a:t>
            </a:r>
          </a:p>
          <a:p>
            <a:r>
              <a:rPr lang="en-GB" dirty="0"/>
              <a:t>3 x 5 = 15 so 15 ÷5 = 3 </a:t>
            </a:r>
          </a:p>
        </p:txBody>
      </p:sp>
    </p:spTree>
    <p:extLst>
      <p:ext uri="{BB962C8B-B14F-4D97-AF65-F5344CB8AC3E}">
        <p14:creationId xmlns:p14="http://schemas.microsoft.com/office/powerpoint/2010/main" val="37072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repeated subtraction using a number line </a:t>
            </a:r>
            <a:r>
              <a:rPr lang="en-GB" sz="2400" dirty="0"/>
              <a:t>(equal steps)</a:t>
            </a:r>
          </a:p>
          <a:p>
            <a:pPr marL="0" indent="0">
              <a:buNone/>
            </a:pPr>
            <a:r>
              <a:rPr lang="en-GB" dirty="0"/>
              <a:t>        12 ÷ 3 = 4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30908" r="34627" b="45668"/>
          <a:stretch/>
        </p:blipFill>
        <p:spPr bwMode="auto">
          <a:xfrm>
            <a:off x="251520" y="3313669"/>
            <a:ext cx="3890168" cy="1211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18" y="3264122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41" y="3313669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20" y="3313668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16" y="373869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65" y="406004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91" y="374809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54" y="4108762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14" y="4145774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265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57" y="3675343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24" y="357664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64" y="3752151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57" y="401564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974324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19" y="3762911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60463" y="236787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 the number line to the dots placed in the circles.  “If I give them 1 each I have to subtract a chunk of 3.”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5696" y="5733256"/>
            <a:ext cx="484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Eventually using these methods for division with remainders</a:t>
            </a:r>
          </a:p>
        </p:txBody>
      </p:sp>
    </p:spTree>
    <p:extLst>
      <p:ext uri="{BB962C8B-B14F-4D97-AF65-F5344CB8AC3E}">
        <p14:creationId xmlns:p14="http://schemas.microsoft.com/office/powerpoint/2010/main" val="156540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794"/>
            <a:ext cx="8229600" cy="4525963"/>
          </a:xfrm>
        </p:spPr>
        <p:txBody>
          <a:bodyPr/>
          <a:lstStyle/>
          <a:p>
            <a:r>
              <a:rPr lang="en-GB" dirty="0"/>
              <a:t>Use number track / fingers / objects / hundred square to count on from any number (Counting on)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6137"/>
            <a:ext cx="3509863" cy="2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3218444"/>
            <a:ext cx="315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‘eight add two more makes ten’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2438"/>
            <a:ext cx="1109455" cy="148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044" y="5015704"/>
            <a:ext cx="271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‘one more than four is five’</a:t>
            </a:r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4052184" y="5696961"/>
            <a:ext cx="37439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ea typeface="Arial" pitchFamily="34" charset="0"/>
                <a:cs typeface="Times New Roman" pitchFamily="18" charset="0"/>
              </a:rPr>
              <a:t>e.g.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ea typeface="Times New Roman" pitchFamily="18" charset="0"/>
                <a:cs typeface="Times New Roman" pitchFamily="18" charset="0"/>
              </a:rPr>
              <a:t>45 + 10 without counting on in 1s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3" name="Group 822"/>
          <p:cNvGrpSpPr/>
          <p:nvPr/>
        </p:nvGrpSpPr>
        <p:grpSpPr>
          <a:xfrm>
            <a:off x="5102391" y="3944440"/>
            <a:ext cx="1375369" cy="1350647"/>
            <a:chOff x="1622424" y="1597023"/>
            <a:chExt cx="1375369" cy="1350647"/>
          </a:xfrm>
        </p:grpSpPr>
        <p:grpSp>
          <p:nvGrpSpPr>
            <p:cNvPr id="7" name="Group 466"/>
            <p:cNvGrpSpPr>
              <a:grpSpLocks/>
            </p:cNvGrpSpPr>
            <p:nvPr/>
          </p:nvGrpSpPr>
          <p:grpSpPr bwMode="auto">
            <a:xfrm>
              <a:off x="1622424" y="1597023"/>
              <a:ext cx="1355728" cy="1350647"/>
              <a:chOff x="3954" y="3534"/>
              <a:chExt cx="2136" cy="2128"/>
            </a:xfrm>
          </p:grpSpPr>
          <p:grpSp>
            <p:nvGrpSpPr>
              <p:cNvPr id="8" name="Group 539"/>
              <p:cNvGrpSpPr>
                <a:grpSpLocks/>
              </p:cNvGrpSpPr>
              <p:nvPr/>
            </p:nvGrpSpPr>
            <p:grpSpPr bwMode="auto">
              <a:xfrm>
                <a:off x="4668" y="4243"/>
                <a:ext cx="709" cy="709"/>
                <a:chOff x="4668" y="4243"/>
                <a:chExt cx="709" cy="709"/>
              </a:xfrm>
            </p:grpSpPr>
            <p:sp>
              <p:nvSpPr>
                <p:cNvPr id="820" name="Freeform 540"/>
                <p:cNvSpPr>
                  <a:spLocks/>
                </p:cNvSpPr>
                <p:nvPr/>
              </p:nvSpPr>
              <p:spPr bwMode="auto">
                <a:xfrm>
                  <a:off x="4668" y="4243"/>
                  <a:ext cx="709" cy="709"/>
                </a:xfrm>
                <a:custGeom>
                  <a:avLst/>
                  <a:gdLst>
                    <a:gd name="T0" fmla="*/ 709 w 709"/>
                    <a:gd name="T1" fmla="*/ 4243 h 709"/>
                    <a:gd name="T2" fmla="*/ 0 w 709"/>
                    <a:gd name="T3" fmla="*/ 4243 h 709"/>
                    <a:gd name="T4" fmla="*/ 0 w 709"/>
                    <a:gd name="T5" fmla="*/ 4951 h 709"/>
                    <a:gd name="T6" fmla="*/ 709 w 709"/>
                    <a:gd name="T7" fmla="*/ 4951 h 709"/>
                    <a:gd name="T8" fmla="*/ 709 w 709"/>
                    <a:gd name="T9" fmla="*/ 4243 h 7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9" h="709">
                      <a:moveTo>
                        <a:pt x="709" y="0"/>
                      </a:moveTo>
                      <a:lnTo>
                        <a:pt x="0" y="0"/>
                      </a:lnTo>
                      <a:lnTo>
                        <a:pt x="0" y="708"/>
                      </a:lnTo>
                      <a:lnTo>
                        <a:pt x="709" y="708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rgbClr val="C36D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" name="Group 537"/>
              <p:cNvGrpSpPr>
                <a:grpSpLocks/>
              </p:cNvGrpSpPr>
              <p:nvPr/>
            </p:nvGrpSpPr>
            <p:grpSpPr bwMode="auto">
              <a:xfrm>
                <a:off x="4668" y="4951"/>
                <a:ext cx="709" cy="709"/>
                <a:chOff x="4668" y="4951"/>
                <a:chExt cx="709" cy="709"/>
              </a:xfrm>
            </p:grpSpPr>
            <p:sp>
              <p:nvSpPr>
                <p:cNvPr id="819" name="Freeform 538"/>
                <p:cNvSpPr>
                  <a:spLocks/>
                </p:cNvSpPr>
                <p:nvPr/>
              </p:nvSpPr>
              <p:spPr bwMode="auto">
                <a:xfrm>
                  <a:off x="4668" y="4951"/>
                  <a:ext cx="709" cy="709"/>
                </a:xfrm>
                <a:custGeom>
                  <a:avLst/>
                  <a:gdLst>
                    <a:gd name="T0" fmla="*/ 709 w 709"/>
                    <a:gd name="T1" fmla="*/ 4951 h 709"/>
                    <a:gd name="T2" fmla="*/ 0 w 709"/>
                    <a:gd name="T3" fmla="*/ 4951 h 709"/>
                    <a:gd name="T4" fmla="*/ 0 w 709"/>
                    <a:gd name="T5" fmla="*/ 5660 h 709"/>
                    <a:gd name="T6" fmla="*/ 709 w 709"/>
                    <a:gd name="T7" fmla="*/ 5660 h 709"/>
                    <a:gd name="T8" fmla="*/ 709 w 709"/>
                    <a:gd name="T9" fmla="*/ 4951 h 7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9" h="709">
                      <a:moveTo>
                        <a:pt x="709" y="0"/>
                      </a:moveTo>
                      <a:lnTo>
                        <a:pt x="0" y="0"/>
                      </a:lnTo>
                      <a:lnTo>
                        <a:pt x="0" y="709"/>
                      </a:lnTo>
                      <a:lnTo>
                        <a:pt x="709" y="709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rgbClr val="C36D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535"/>
              <p:cNvGrpSpPr>
                <a:grpSpLocks/>
              </p:cNvGrpSpPr>
              <p:nvPr/>
            </p:nvGrpSpPr>
            <p:grpSpPr bwMode="auto">
              <a:xfrm>
                <a:off x="3964" y="4243"/>
                <a:ext cx="2116" cy="2"/>
                <a:chOff x="3964" y="4243"/>
                <a:chExt cx="2116" cy="2"/>
              </a:xfrm>
            </p:grpSpPr>
            <p:sp>
              <p:nvSpPr>
                <p:cNvPr id="818" name="Freeform 536"/>
                <p:cNvSpPr>
                  <a:spLocks/>
                </p:cNvSpPr>
                <p:nvPr/>
              </p:nvSpPr>
              <p:spPr bwMode="auto">
                <a:xfrm>
                  <a:off x="3964" y="4243"/>
                  <a:ext cx="2116" cy="2"/>
                </a:xfrm>
                <a:custGeom>
                  <a:avLst/>
                  <a:gdLst>
                    <a:gd name="T0" fmla="*/ 0 w 2116"/>
                    <a:gd name="T1" fmla="*/ 0 h 2"/>
                    <a:gd name="T2" fmla="*/ 2116 w 2116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16" h="2">
                      <a:moveTo>
                        <a:pt x="0" y="0"/>
                      </a:moveTo>
                      <a:lnTo>
                        <a:pt x="2116" y="0"/>
                      </a:lnTo>
                    </a:path>
                  </a:pathLst>
                </a:custGeom>
                <a:noFill/>
                <a:ln w="1270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533"/>
              <p:cNvGrpSpPr>
                <a:grpSpLocks/>
              </p:cNvGrpSpPr>
              <p:nvPr/>
            </p:nvGrpSpPr>
            <p:grpSpPr bwMode="auto">
              <a:xfrm>
                <a:off x="3964" y="4951"/>
                <a:ext cx="2116" cy="2"/>
                <a:chOff x="3964" y="4951"/>
                <a:chExt cx="2116" cy="2"/>
              </a:xfrm>
            </p:grpSpPr>
            <p:sp>
              <p:nvSpPr>
                <p:cNvPr id="817" name="Freeform 534"/>
                <p:cNvSpPr>
                  <a:spLocks/>
                </p:cNvSpPr>
                <p:nvPr/>
              </p:nvSpPr>
              <p:spPr bwMode="auto">
                <a:xfrm>
                  <a:off x="3964" y="4951"/>
                  <a:ext cx="2116" cy="2"/>
                </a:xfrm>
                <a:custGeom>
                  <a:avLst/>
                  <a:gdLst>
                    <a:gd name="T0" fmla="*/ 0 w 2116"/>
                    <a:gd name="T1" fmla="*/ 0 h 2"/>
                    <a:gd name="T2" fmla="*/ 2116 w 2116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16" h="2">
                      <a:moveTo>
                        <a:pt x="0" y="0"/>
                      </a:moveTo>
                      <a:lnTo>
                        <a:pt x="2116" y="0"/>
                      </a:lnTo>
                    </a:path>
                  </a:pathLst>
                </a:custGeom>
                <a:noFill/>
                <a:ln w="1270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531"/>
              <p:cNvGrpSpPr>
                <a:grpSpLocks/>
              </p:cNvGrpSpPr>
              <p:nvPr/>
            </p:nvGrpSpPr>
            <p:grpSpPr bwMode="auto">
              <a:xfrm>
                <a:off x="3954" y="3534"/>
                <a:ext cx="2136" cy="2"/>
                <a:chOff x="3954" y="3534"/>
                <a:chExt cx="2136" cy="2"/>
              </a:xfrm>
            </p:grpSpPr>
            <p:sp>
              <p:nvSpPr>
                <p:cNvPr id="816" name="Freeform 532"/>
                <p:cNvSpPr>
                  <a:spLocks/>
                </p:cNvSpPr>
                <p:nvPr/>
              </p:nvSpPr>
              <p:spPr bwMode="auto">
                <a:xfrm>
                  <a:off x="3954" y="3534"/>
                  <a:ext cx="2136" cy="2"/>
                </a:xfrm>
                <a:custGeom>
                  <a:avLst/>
                  <a:gdLst>
                    <a:gd name="T0" fmla="*/ 0 w 2136"/>
                    <a:gd name="T1" fmla="*/ 0 h 2"/>
                    <a:gd name="T2" fmla="*/ 2136 w 2136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36" h="2">
                      <a:moveTo>
                        <a:pt x="0" y="0"/>
                      </a:moveTo>
                      <a:lnTo>
                        <a:pt x="2136" y="0"/>
                      </a:lnTo>
                    </a:path>
                  </a:pathLst>
                </a:custGeom>
                <a:noFill/>
                <a:ln w="635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529"/>
              <p:cNvGrpSpPr>
                <a:grpSpLocks/>
              </p:cNvGrpSpPr>
              <p:nvPr/>
            </p:nvGrpSpPr>
            <p:grpSpPr bwMode="auto">
              <a:xfrm>
                <a:off x="3959" y="3539"/>
                <a:ext cx="2" cy="2116"/>
                <a:chOff x="3959" y="3539"/>
                <a:chExt cx="2" cy="2116"/>
              </a:xfrm>
            </p:grpSpPr>
            <p:sp>
              <p:nvSpPr>
                <p:cNvPr id="815" name="Freeform 530"/>
                <p:cNvSpPr>
                  <a:spLocks/>
                </p:cNvSpPr>
                <p:nvPr/>
              </p:nvSpPr>
              <p:spPr bwMode="auto">
                <a:xfrm>
                  <a:off x="3959" y="3539"/>
                  <a:ext cx="2" cy="2116"/>
                </a:xfrm>
                <a:custGeom>
                  <a:avLst/>
                  <a:gdLst>
                    <a:gd name="T0" fmla="*/ 0 w 2"/>
                    <a:gd name="T1" fmla="*/ 3539 h 2116"/>
                    <a:gd name="T2" fmla="*/ 0 w 2"/>
                    <a:gd name="T3" fmla="*/ 5655 h 21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2116">
                      <a:moveTo>
                        <a:pt x="0" y="0"/>
                      </a:moveTo>
                      <a:lnTo>
                        <a:pt x="0" y="2116"/>
                      </a:lnTo>
                    </a:path>
                  </a:pathLst>
                </a:custGeom>
                <a:noFill/>
                <a:ln w="635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527"/>
              <p:cNvGrpSpPr>
                <a:grpSpLocks/>
              </p:cNvGrpSpPr>
              <p:nvPr/>
            </p:nvGrpSpPr>
            <p:grpSpPr bwMode="auto">
              <a:xfrm>
                <a:off x="4668" y="3539"/>
                <a:ext cx="2" cy="2116"/>
                <a:chOff x="4668" y="3539"/>
                <a:chExt cx="2" cy="2116"/>
              </a:xfrm>
            </p:grpSpPr>
            <p:sp>
              <p:nvSpPr>
                <p:cNvPr id="814" name="Freeform 528"/>
                <p:cNvSpPr>
                  <a:spLocks/>
                </p:cNvSpPr>
                <p:nvPr/>
              </p:nvSpPr>
              <p:spPr bwMode="auto">
                <a:xfrm>
                  <a:off x="4668" y="3539"/>
                  <a:ext cx="2" cy="2116"/>
                </a:xfrm>
                <a:custGeom>
                  <a:avLst/>
                  <a:gdLst>
                    <a:gd name="T0" fmla="*/ 0 w 2"/>
                    <a:gd name="T1" fmla="*/ 3539 h 2116"/>
                    <a:gd name="T2" fmla="*/ 0 w 2"/>
                    <a:gd name="T3" fmla="*/ 5655 h 21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2116">
                      <a:moveTo>
                        <a:pt x="0" y="0"/>
                      </a:moveTo>
                      <a:lnTo>
                        <a:pt x="0" y="2116"/>
                      </a:lnTo>
                    </a:path>
                  </a:pathLst>
                </a:custGeom>
                <a:noFill/>
                <a:ln w="635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525"/>
              <p:cNvGrpSpPr>
                <a:grpSpLocks/>
              </p:cNvGrpSpPr>
              <p:nvPr/>
            </p:nvGrpSpPr>
            <p:grpSpPr bwMode="auto">
              <a:xfrm>
                <a:off x="5377" y="3539"/>
                <a:ext cx="2" cy="2116"/>
                <a:chOff x="5377" y="3539"/>
                <a:chExt cx="2" cy="2116"/>
              </a:xfrm>
            </p:grpSpPr>
            <p:sp>
              <p:nvSpPr>
                <p:cNvPr id="813" name="Freeform 526"/>
                <p:cNvSpPr>
                  <a:spLocks/>
                </p:cNvSpPr>
                <p:nvPr/>
              </p:nvSpPr>
              <p:spPr bwMode="auto">
                <a:xfrm>
                  <a:off x="5377" y="3539"/>
                  <a:ext cx="2" cy="2116"/>
                </a:xfrm>
                <a:custGeom>
                  <a:avLst/>
                  <a:gdLst>
                    <a:gd name="T0" fmla="*/ 0 w 2"/>
                    <a:gd name="T1" fmla="*/ 3539 h 2116"/>
                    <a:gd name="T2" fmla="*/ 0 w 2"/>
                    <a:gd name="T3" fmla="*/ 5655 h 21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2116">
                      <a:moveTo>
                        <a:pt x="0" y="0"/>
                      </a:moveTo>
                      <a:lnTo>
                        <a:pt x="0" y="2116"/>
                      </a:lnTo>
                    </a:path>
                  </a:pathLst>
                </a:custGeom>
                <a:noFill/>
                <a:ln w="635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523"/>
              <p:cNvGrpSpPr>
                <a:grpSpLocks/>
              </p:cNvGrpSpPr>
              <p:nvPr/>
            </p:nvGrpSpPr>
            <p:grpSpPr bwMode="auto">
              <a:xfrm>
                <a:off x="6085" y="3539"/>
                <a:ext cx="2" cy="2116"/>
                <a:chOff x="6085" y="3539"/>
                <a:chExt cx="2" cy="2116"/>
              </a:xfrm>
            </p:grpSpPr>
            <p:sp>
              <p:nvSpPr>
                <p:cNvPr id="812" name="Freeform 524"/>
                <p:cNvSpPr>
                  <a:spLocks/>
                </p:cNvSpPr>
                <p:nvPr/>
              </p:nvSpPr>
              <p:spPr bwMode="auto">
                <a:xfrm>
                  <a:off x="6085" y="3539"/>
                  <a:ext cx="2" cy="2116"/>
                </a:xfrm>
                <a:custGeom>
                  <a:avLst/>
                  <a:gdLst>
                    <a:gd name="T0" fmla="*/ 0 w 2"/>
                    <a:gd name="T1" fmla="*/ 3539 h 2116"/>
                    <a:gd name="T2" fmla="*/ 0 w 2"/>
                    <a:gd name="T3" fmla="*/ 5655 h 21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2116">
                      <a:moveTo>
                        <a:pt x="0" y="0"/>
                      </a:moveTo>
                      <a:lnTo>
                        <a:pt x="0" y="2116"/>
                      </a:lnTo>
                    </a:path>
                  </a:pathLst>
                </a:custGeom>
                <a:noFill/>
                <a:ln w="635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521"/>
              <p:cNvGrpSpPr>
                <a:grpSpLocks/>
              </p:cNvGrpSpPr>
              <p:nvPr/>
            </p:nvGrpSpPr>
            <p:grpSpPr bwMode="auto">
              <a:xfrm>
                <a:off x="3954" y="5660"/>
                <a:ext cx="2136" cy="2"/>
                <a:chOff x="3954" y="5660"/>
                <a:chExt cx="2136" cy="2"/>
              </a:xfrm>
            </p:grpSpPr>
            <p:sp>
              <p:nvSpPr>
                <p:cNvPr id="811" name="Freeform 522"/>
                <p:cNvSpPr>
                  <a:spLocks/>
                </p:cNvSpPr>
                <p:nvPr/>
              </p:nvSpPr>
              <p:spPr bwMode="auto">
                <a:xfrm>
                  <a:off x="3954" y="5660"/>
                  <a:ext cx="2136" cy="2"/>
                </a:xfrm>
                <a:custGeom>
                  <a:avLst/>
                  <a:gdLst>
                    <a:gd name="T0" fmla="*/ 0 w 2136"/>
                    <a:gd name="T1" fmla="*/ 0 h 2"/>
                    <a:gd name="T2" fmla="*/ 2136 w 2136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36" h="2">
                      <a:moveTo>
                        <a:pt x="0" y="0"/>
                      </a:moveTo>
                      <a:lnTo>
                        <a:pt x="2136" y="0"/>
                      </a:lnTo>
                    </a:path>
                  </a:pathLst>
                </a:custGeom>
                <a:noFill/>
                <a:ln w="6350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519"/>
              <p:cNvGrpSpPr>
                <a:grpSpLocks/>
              </p:cNvGrpSpPr>
              <p:nvPr/>
            </p:nvGrpSpPr>
            <p:grpSpPr bwMode="auto">
              <a:xfrm>
                <a:off x="4743" y="4346"/>
                <a:ext cx="177" cy="172"/>
                <a:chOff x="4743" y="4346"/>
                <a:chExt cx="177" cy="172"/>
              </a:xfrm>
            </p:grpSpPr>
            <p:sp>
              <p:nvSpPr>
                <p:cNvPr id="810" name="Freeform 520"/>
                <p:cNvSpPr>
                  <a:spLocks/>
                </p:cNvSpPr>
                <p:nvPr/>
              </p:nvSpPr>
              <p:spPr bwMode="auto">
                <a:xfrm>
                  <a:off x="4743" y="4346"/>
                  <a:ext cx="177" cy="172"/>
                </a:xfrm>
                <a:custGeom>
                  <a:avLst/>
                  <a:gdLst>
                    <a:gd name="T0" fmla="*/ 7 w 177"/>
                    <a:gd name="T1" fmla="*/ 4346 h 172"/>
                    <a:gd name="T2" fmla="*/ 0 w 177"/>
                    <a:gd name="T3" fmla="*/ 4362 h 172"/>
                    <a:gd name="T4" fmla="*/ 167 w 177"/>
                    <a:gd name="T5" fmla="*/ 4518 h 172"/>
                    <a:gd name="T6" fmla="*/ 177 w 177"/>
                    <a:gd name="T7" fmla="*/ 4506 h 172"/>
                    <a:gd name="T8" fmla="*/ 7 w 177"/>
                    <a:gd name="T9" fmla="*/ 4346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7" h="172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167" y="172"/>
                      </a:lnTo>
                      <a:lnTo>
                        <a:pt x="177" y="16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517"/>
              <p:cNvGrpSpPr>
                <a:grpSpLocks/>
              </p:cNvGrpSpPr>
              <p:nvPr/>
            </p:nvGrpSpPr>
            <p:grpSpPr bwMode="auto">
              <a:xfrm>
                <a:off x="4550" y="4346"/>
                <a:ext cx="214" cy="182"/>
                <a:chOff x="4550" y="4346"/>
                <a:chExt cx="214" cy="182"/>
              </a:xfrm>
            </p:grpSpPr>
            <p:sp>
              <p:nvSpPr>
                <p:cNvPr id="809" name="Freeform 518"/>
                <p:cNvSpPr>
                  <a:spLocks/>
                </p:cNvSpPr>
                <p:nvPr/>
              </p:nvSpPr>
              <p:spPr bwMode="auto">
                <a:xfrm>
                  <a:off x="4550" y="4346"/>
                  <a:ext cx="214" cy="182"/>
                </a:xfrm>
                <a:custGeom>
                  <a:avLst/>
                  <a:gdLst>
                    <a:gd name="T0" fmla="*/ 200 w 214"/>
                    <a:gd name="T1" fmla="*/ 4346 h 182"/>
                    <a:gd name="T2" fmla="*/ 0 w 214"/>
                    <a:gd name="T3" fmla="*/ 4528 h 182"/>
                    <a:gd name="T4" fmla="*/ 214 w 214"/>
                    <a:gd name="T5" fmla="*/ 4359 h 182"/>
                    <a:gd name="T6" fmla="*/ 200 w 214"/>
                    <a:gd name="T7" fmla="*/ 4346 h 18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" h="182">
                      <a:moveTo>
                        <a:pt x="200" y="0"/>
                      </a:moveTo>
                      <a:lnTo>
                        <a:pt x="0" y="182"/>
                      </a:lnTo>
                      <a:lnTo>
                        <a:pt x="214" y="13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0" name="Group 514"/>
              <p:cNvGrpSpPr>
                <a:grpSpLocks/>
              </p:cNvGrpSpPr>
              <p:nvPr/>
            </p:nvGrpSpPr>
            <p:grpSpPr bwMode="auto">
              <a:xfrm>
                <a:off x="4756" y="4312"/>
                <a:ext cx="190" cy="269"/>
                <a:chOff x="4756" y="4312"/>
                <a:chExt cx="190" cy="269"/>
              </a:xfrm>
            </p:grpSpPr>
            <p:sp>
              <p:nvSpPr>
                <p:cNvPr id="807" name="Freeform 516"/>
                <p:cNvSpPr>
                  <a:spLocks/>
                </p:cNvSpPr>
                <p:nvPr/>
              </p:nvSpPr>
              <p:spPr bwMode="auto">
                <a:xfrm>
                  <a:off x="4756" y="4312"/>
                  <a:ext cx="190" cy="269"/>
                </a:xfrm>
                <a:custGeom>
                  <a:avLst/>
                  <a:gdLst>
                    <a:gd name="T0" fmla="*/ 38 w 190"/>
                    <a:gd name="T1" fmla="*/ 4312 h 269"/>
                    <a:gd name="T2" fmla="*/ 0 w 190"/>
                    <a:gd name="T3" fmla="*/ 4580 h 269"/>
                    <a:gd name="T4" fmla="*/ 51 w 190"/>
                    <a:gd name="T5" fmla="*/ 4350 h 269"/>
                    <a:gd name="T6" fmla="*/ 70 w 190"/>
                    <a:gd name="T7" fmla="*/ 4350 h 269"/>
                    <a:gd name="T8" fmla="*/ 38 w 190"/>
                    <a:gd name="T9" fmla="*/ 4312 h 2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269">
                      <a:moveTo>
                        <a:pt x="38" y="0"/>
                      </a:moveTo>
                      <a:lnTo>
                        <a:pt x="0" y="268"/>
                      </a:lnTo>
                      <a:lnTo>
                        <a:pt x="51" y="38"/>
                      </a:lnTo>
                      <a:lnTo>
                        <a:pt x="70" y="38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8" name="Freeform 515"/>
                <p:cNvSpPr>
                  <a:spLocks/>
                </p:cNvSpPr>
                <p:nvPr/>
              </p:nvSpPr>
              <p:spPr bwMode="auto">
                <a:xfrm>
                  <a:off x="4756" y="4312"/>
                  <a:ext cx="190" cy="269"/>
                </a:xfrm>
                <a:custGeom>
                  <a:avLst/>
                  <a:gdLst>
                    <a:gd name="T0" fmla="*/ 70 w 190"/>
                    <a:gd name="T1" fmla="*/ 4350 h 269"/>
                    <a:gd name="T2" fmla="*/ 51 w 190"/>
                    <a:gd name="T3" fmla="*/ 4350 h 269"/>
                    <a:gd name="T4" fmla="*/ 176 w 190"/>
                    <a:gd name="T5" fmla="*/ 4508 h 269"/>
                    <a:gd name="T6" fmla="*/ 190 w 190"/>
                    <a:gd name="T7" fmla="*/ 4497 h 269"/>
                    <a:gd name="T8" fmla="*/ 70 w 190"/>
                    <a:gd name="T9" fmla="*/ 4350 h 2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269">
                      <a:moveTo>
                        <a:pt x="70" y="38"/>
                      </a:moveTo>
                      <a:lnTo>
                        <a:pt x="51" y="38"/>
                      </a:lnTo>
                      <a:lnTo>
                        <a:pt x="176" y="196"/>
                      </a:lnTo>
                      <a:lnTo>
                        <a:pt x="190" y="185"/>
                      </a:lnTo>
                      <a:lnTo>
                        <a:pt x="7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511"/>
              <p:cNvGrpSpPr>
                <a:grpSpLocks/>
              </p:cNvGrpSpPr>
              <p:nvPr/>
            </p:nvGrpSpPr>
            <p:grpSpPr bwMode="auto">
              <a:xfrm>
                <a:off x="5145" y="4340"/>
                <a:ext cx="317" cy="182"/>
                <a:chOff x="5145" y="4340"/>
                <a:chExt cx="317" cy="182"/>
              </a:xfrm>
            </p:grpSpPr>
            <p:sp>
              <p:nvSpPr>
                <p:cNvPr id="805" name="Freeform 513"/>
                <p:cNvSpPr>
                  <a:spLocks/>
                </p:cNvSpPr>
                <p:nvPr/>
              </p:nvSpPr>
              <p:spPr bwMode="auto">
                <a:xfrm>
                  <a:off x="5145" y="4340"/>
                  <a:ext cx="317" cy="182"/>
                </a:xfrm>
                <a:custGeom>
                  <a:avLst/>
                  <a:gdLst>
                    <a:gd name="T0" fmla="*/ 204 w 317"/>
                    <a:gd name="T1" fmla="*/ 4340 h 182"/>
                    <a:gd name="T2" fmla="*/ 0 w 317"/>
                    <a:gd name="T3" fmla="*/ 4517 h 182"/>
                    <a:gd name="T4" fmla="*/ 13 w 317"/>
                    <a:gd name="T5" fmla="*/ 4522 h 182"/>
                    <a:gd name="T6" fmla="*/ 198 w 317"/>
                    <a:gd name="T7" fmla="*/ 4369 h 182"/>
                    <a:gd name="T8" fmla="*/ 224 w 317"/>
                    <a:gd name="T9" fmla="*/ 4369 h 182"/>
                    <a:gd name="T10" fmla="*/ 204 w 317"/>
                    <a:gd name="T11" fmla="*/ 4340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7" h="182">
                      <a:moveTo>
                        <a:pt x="204" y="0"/>
                      </a:moveTo>
                      <a:lnTo>
                        <a:pt x="0" y="177"/>
                      </a:lnTo>
                      <a:lnTo>
                        <a:pt x="13" y="182"/>
                      </a:lnTo>
                      <a:lnTo>
                        <a:pt x="198" y="29"/>
                      </a:lnTo>
                      <a:lnTo>
                        <a:pt x="224" y="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6" name="Freeform 512"/>
                <p:cNvSpPr>
                  <a:spLocks/>
                </p:cNvSpPr>
                <p:nvPr/>
              </p:nvSpPr>
              <p:spPr bwMode="auto">
                <a:xfrm>
                  <a:off x="5145" y="4340"/>
                  <a:ext cx="317" cy="182"/>
                </a:xfrm>
                <a:custGeom>
                  <a:avLst/>
                  <a:gdLst>
                    <a:gd name="T0" fmla="*/ 224 w 317"/>
                    <a:gd name="T1" fmla="*/ 4369 h 182"/>
                    <a:gd name="T2" fmla="*/ 198 w 317"/>
                    <a:gd name="T3" fmla="*/ 4369 h 182"/>
                    <a:gd name="T4" fmla="*/ 317 w 317"/>
                    <a:gd name="T5" fmla="*/ 4504 h 182"/>
                    <a:gd name="T6" fmla="*/ 224 w 317"/>
                    <a:gd name="T7" fmla="*/ 4369 h 18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7" h="182">
                      <a:moveTo>
                        <a:pt x="224" y="29"/>
                      </a:moveTo>
                      <a:lnTo>
                        <a:pt x="198" y="29"/>
                      </a:lnTo>
                      <a:lnTo>
                        <a:pt x="317" y="164"/>
                      </a:lnTo>
                      <a:lnTo>
                        <a:pt x="22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508"/>
              <p:cNvGrpSpPr>
                <a:grpSpLocks/>
              </p:cNvGrpSpPr>
              <p:nvPr/>
            </p:nvGrpSpPr>
            <p:grpSpPr bwMode="auto">
              <a:xfrm>
                <a:off x="5162" y="4414"/>
                <a:ext cx="294" cy="229"/>
                <a:chOff x="5162" y="4414"/>
                <a:chExt cx="294" cy="229"/>
              </a:xfrm>
            </p:grpSpPr>
            <p:sp>
              <p:nvSpPr>
                <p:cNvPr id="803" name="Freeform 510"/>
                <p:cNvSpPr>
                  <a:spLocks/>
                </p:cNvSpPr>
                <p:nvPr/>
              </p:nvSpPr>
              <p:spPr bwMode="auto">
                <a:xfrm>
                  <a:off x="5162" y="4414"/>
                  <a:ext cx="294" cy="229"/>
                </a:xfrm>
                <a:custGeom>
                  <a:avLst/>
                  <a:gdLst>
                    <a:gd name="T0" fmla="*/ 269 w 294"/>
                    <a:gd name="T1" fmla="*/ 4435 h 229"/>
                    <a:gd name="T2" fmla="*/ 256 w 294"/>
                    <a:gd name="T3" fmla="*/ 4435 h 229"/>
                    <a:gd name="T4" fmla="*/ 294 w 294"/>
                    <a:gd name="T5" fmla="*/ 4643 h 229"/>
                    <a:gd name="T6" fmla="*/ 269 w 294"/>
                    <a:gd name="T7" fmla="*/ 4435 h 2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4" h="229">
                      <a:moveTo>
                        <a:pt x="269" y="21"/>
                      </a:moveTo>
                      <a:lnTo>
                        <a:pt x="256" y="21"/>
                      </a:lnTo>
                      <a:lnTo>
                        <a:pt x="294" y="229"/>
                      </a:lnTo>
                      <a:lnTo>
                        <a:pt x="26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4" name="Freeform 509"/>
                <p:cNvSpPr>
                  <a:spLocks/>
                </p:cNvSpPr>
                <p:nvPr/>
              </p:nvSpPr>
              <p:spPr bwMode="auto">
                <a:xfrm>
                  <a:off x="5162" y="4414"/>
                  <a:ext cx="294" cy="229"/>
                </a:xfrm>
                <a:custGeom>
                  <a:avLst/>
                  <a:gdLst>
                    <a:gd name="T0" fmla="*/ 266 w 294"/>
                    <a:gd name="T1" fmla="*/ 4414 h 229"/>
                    <a:gd name="T2" fmla="*/ 0 w 294"/>
                    <a:gd name="T3" fmla="*/ 4526 h 229"/>
                    <a:gd name="T4" fmla="*/ 17 w 294"/>
                    <a:gd name="T5" fmla="*/ 4537 h 229"/>
                    <a:gd name="T6" fmla="*/ 256 w 294"/>
                    <a:gd name="T7" fmla="*/ 4435 h 229"/>
                    <a:gd name="T8" fmla="*/ 269 w 294"/>
                    <a:gd name="T9" fmla="*/ 4435 h 229"/>
                    <a:gd name="T10" fmla="*/ 266 w 294"/>
                    <a:gd name="T11" fmla="*/ 4414 h 2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4" h="229">
                      <a:moveTo>
                        <a:pt x="266" y="0"/>
                      </a:moveTo>
                      <a:lnTo>
                        <a:pt x="0" y="112"/>
                      </a:lnTo>
                      <a:lnTo>
                        <a:pt x="17" y="123"/>
                      </a:lnTo>
                      <a:lnTo>
                        <a:pt x="256" y="21"/>
                      </a:lnTo>
                      <a:lnTo>
                        <a:pt x="269" y="21"/>
                      </a:lnTo>
                      <a:lnTo>
                        <a:pt x="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505"/>
              <p:cNvGrpSpPr>
                <a:grpSpLocks/>
              </p:cNvGrpSpPr>
              <p:nvPr/>
            </p:nvGrpSpPr>
            <p:grpSpPr bwMode="auto">
              <a:xfrm>
                <a:off x="4561" y="4429"/>
                <a:ext cx="365" cy="245"/>
                <a:chOff x="4561" y="4429"/>
                <a:chExt cx="365" cy="245"/>
              </a:xfrm>
            </p:grpSpPr>
            <p:sp>
              <p:nvSpPr>
                <p:cNvPr id="800" name="Freeform 507"/>
                <p:cNvSpPr>
                  <a:spLocks/>
                </p:cNvSpPr>
                <p:nvPr/>
              </p:nvSpPr>
              <p:spPr bwMode="auto">
                <a:xfrm>
                  <a:off x="4561" y="4429"/>
                  <a:ext cx="365" cy="245"/>
                </a:xfrm>
                <a:custGeom>
                  <a:avLst/>
                  <a:gdLst>
                    <a:gd name="T0" fmla="*/ 139 w 365"/>
                    <a:gd name="T1" fmla="*/ 4429 h 245"/>
                    <a:gd name="T2" fmla="*/ 0 w 365"/>
                    <a:gd name="T3" fmla="*/ 4674 h 245"/>
                    <a:gd name="T4" fmla="*/ 149 w 365"/>
                    <a:gd name="T5" fmla="*/ 4452 h 245"/>
                    <a:gd name="T6" fmla="*/ 200 w 365"/>
                    <a:gd name="T7" fmla="*/ 4452 h 245"/>
                    <a:gd name="T8" fmla="*/ 139 w 365"/>
                    <a:gd name="T9" fmla="*/ 4429 h 2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5" h="245">
                      <a:moveTo>
                        <a:pt x="139" y="0"/>
                      </a:moveTo>
                      <a:lnTo>
                        <a:pt x="0" y="245"/>
                      </a:lnTo>
                      <a:lnTo>
                        <a:pt x="149" y="23"/>
                      </a:lnTo>
                      <a:lnTo>
                        <a:pt x="200" y="23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2" name="Freeform 506"/>
                <p:cNvSpPr>
                  <a:spLocks/>
                </p:cNvSpPr>
                <p:nvPr/>
              </p:nvSpPr>
              <p:spPr bwMode="auto">
                <a:xfrm>
                  <a:off x="4561" y="4429"/>
                  <a:ext cx="365" cy="245"/>
                </a:xfrm>
                <a:custGeom>
                  <a:avLst/>
                  <a:gdLst>
                    <a:gd name="T0" fmla="*/ 200 w 365"/>
                    <a:gd name="T1" fmla="*/ 4452 h 245"/>
                    <a:gd name="T2" fmla="*/ 149 w 365"/>
                    <a:gd name="T3" fmla="*/ 4452 h 245"/>
                    <a:gd name="T4" fmla="*/ 365 w 365"/>
                    <a:gd name="T5" fmla="*/ 4534 h 245"/>
                    <a:gd name="T6" fmla="*/ 365 w 365"/>
                    <a:gd name="T7" fmla="*/ 4515 h 245"/>
                    <a:gd name="T8" fmla="*/ 200 w 365"/>
                    <a:gd name="T9" fmla="*/ 4452 h 2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5" h="245">
                      <a:moveTo>
                        <a:pt x="200" y="23"/>
                      </a:moveTo>
                      <a:lnTo>
                        <a:pt x="149" y="23"/>
                      </a:lnTo>
                      <a:lnTo>
                        <a:pt x="365" y="105"/>
                      </a:lnTo>
                      <a:lnTo>
                        <a:pt x="365" y="86"/>
                      </a:lnTo>
                      <a:lnTo>
                        <a:pt x="20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502"/>
              <p:cNvGrpSpPr>
                <a:grpSpLocks/>
              </p:cNvGrpSpPr>
              <p:nvPr/>
            </p:nvGrpSpPr>
            <p:grpSpPr bwMode="auto">
              <a:xfrm>
                <a:off x="5182" y="4507"/>
                <a:ext cx="277" cy="235"/>
                <a:chOff x="5182" y="4507"/>
                <a:chExt cx="277" cy="235"/>
              </a:xfrm>
            </p:grpSpPr>
            <p:sp>
              <p:nvSpPr>
                <p:cNvPr id="4126" name="Freeform 504"/>
                <p:cNvSpPr>
                  <a:spLocks/>
                </p:cNvSpPr>
                <p:nvPr/>
              </p:nvSpPr>
              <p:spPr bwMode="auto">
                <a:xfrm>
                  <a:off x="5182" y="4507"/>
                  <a:ext cx="277" cy="235"/>
                </a:xfrm>
                <a:custGeom>
                  <a:avLst/>
                  <a:gdLst>
                    <a:gd name="T0" fmla="*/ 221 w 277"/>
                    <a:gd name="T1" fmla="*/ 4532 h 235"/>
                    <a:gd name="T2" fmla="*/ 203 w 277"/>
                    <a:gd name="T3" fmla="*/ 4532 h 235"/>
                    <a:gd name="T4" fmla="*/ 277 w 277"/>
                    <a:gd name="T5" fmla="*/ 4742 h 235"/>
                    <a:gd name="T6" fmla="*/ 221 w 277"/>
                    <a:gd name="T7" fmla="*/ 4532 h 2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7" h="235">
                      <a:moveTo>
                        <a:pt x="221" y="25"/>
                      </a:moveTo>
                      <a:lnTo>
                        <a:pt x="203" y="25"/>
                      </a:lnTo>
                      <a:lnTo>
                        <a:pt x="277" y="235"/>
                      </a:lnTo>
                      <a:lnTo>
                        <a:pt x="2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7" name="Freeform 503"/>
                <p:cNvSpPr>
                  <a:spLocks/>
                </p:cNvSpPr>
                <p:nvPr/>
              </p:nvSpPr>
              <p:spPr bwMode="auto">
                <a:xfrm>
                  <a:off x="5182" y="4507"/>
                  <a:ext cx="277" cy="235"/>
                </a:xfrm>
                <a:custGeom>
                  <a:avLst/>
                  <a:gdLst>
                    <a:gd name="T0" fmla="*/ 214 w 277"/>
                    <a:gd name="T1" fmla="*/ 4507 h 235"/>
                    <a:gd name="T2" fmla="*/ 0 w 277"/>
                    <a:gd name="T3" fmla="*/ 4549 h 235"/>
                    <a:gd name="T4" fmla="*/ 7 w 277"/>
                    <a:gd name="T5" fmla="*/ 4562 h 235"/>
                    <a:gd name="T6" fmla="*/ 203 w 277"/>
                    <a:gd name="T7" fmla="*/ 4532 h 235"/>
                    <a:gd name="T8" fmla="*/ 221 w 277"/>
                    <a:gd name="T9" fmla="*/ 4532 h 235"/>
                    <a:gd name="T10" fmla="*/ 214 w 277"/>
                    <a:gd name="T11" fmla="*/ 4507 h 2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7" h="235">
                      <a:moveTo>
                        <a:pt x="214" y="0"/>
                      </a:moveTo>
                      <a:lnTo>
                        <a:pt x="0" y="42"/>
                      </a:lnTo>
                      <a:lnTo>
                        <a:pt x="7" y="55"/>
                      </a:lnTo>
                      <a:lnTo>
                        <a:pt x="203" y="25"/>
                      </a:lnTo>
                      <a:lnTo>
                        <a:pt x="221" y="25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499"/>
              <p:cNvGrpSpPr>
                <a:grpSpLocks/>
              </p:cNvGrpSpPr>
              <p:nvPr/>
            </p:nvGrpSpPr>
            <p:grpSpPr bwMode="auto">
              <a:xfrm>
                <a:off x="4686" y="4492"/>
                <a:ext cx="228" cy="260"/>
                <a:chOff x="4686" y="4492"/>
                <a:chExt cx="228" cy="260"/>
              </a:xfrm>
            </p:grpSpPr>
            <p:sp>
              <p:nvSpPr>
                <p:cNvPr id="4124" name="Freeform 501"/>
                <p:cNvSpPr>
                  <a:spLocks/>
                </p:cNvSpPr>
                <p:nvPr/>
              </p:nvSpPr>
              <p:spPr bwMode="auto">
                <a:xfrm>
                  <a:off x="4686" y="4492"/>
                  <a:ext cx="228" cy="260"/>
                </a:xfrm>
                <a:custGeom>
                  <a:avLst/>
                  <a:gdLst>
                    <a:gd name="T0" fmla="*/ 26 w 228"/>
                    <a:gd name="T1" fmla="*/ 4492 h 260"/>
                    <a:gd name="T2" fmla="*/ 0 w 228"/>
                    <a:gd name="T3" fmla="*/ 4753 h 260"/>
                    <a:gd name="T4" fmla="*/ 39 w 228"/>
                    <a:gd name="T5" fmla="*/ 4514 h 260"/>
                    <a:gd name="T6" fmla="*/ 118 w 228"/>
                    <a:gd name="T7" fmla="*/ 4514 h 260"/>
                    <a:gd name="T8" fmla="*/ 26 w 228"/>
                    <a:gd name="T9" fmla="*/ 4492 h 2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8" h="260">
                      <a:moveTo>
                        <a:pt x="26" y="0"/>
                      </a:moveTo>
                      <a:lnTo>
                        <a:pt x="0" y="261"/>
                      </a:lnTo>
                      <a:lnTo>
                        <a:pt x="39" y="22"/>
                      </a:lnTo>
                      <a:lnTo>
                        <a:pt x="118" y="2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5" name="Freeform 500"/>
                <p:cNvSpPr>
                  <a:spLocks/>
                </p:cNvSpPr>
                <p:nvPr/>
              </p:nvSpPr>
              <p:spPr bwMode="auto">
                <a:xfrm>
                  <a:off x="4686" y="4492"/>
                  <a:ext cx="228" cy="260"/>
                </a:xfrm>
                <a:custGeom>
                  <a:avLst/>
                  <a:gdLst>
                    <a:gd name="T0" fmla="*/ 118 w 228"/>
                    <a:gd name="T1" fmla="*/ 4514 h 260"/>
                    <a:gd name="T2" fmla="*/ 39 w 228"/>
                    <a:gd name="T3" fmla="*/ 4514 h 260"/>
                    <a:gd name="T4" fmla="*/ 223 w 228"/>
                    <a:gd name="T5" fmla="*/ 4555 h 260"/>
                    <a:gd name="T6" fmla="*/ 228 w 228"/>
                    <a:gd name="T7" fmla="*/ 4540 h 260"/>
                    <a:gd name="T8" fmla="*/ 118 w 228"/>
                    <a:gd name="T9" fmla="*/ 4514 h 2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8" h="260">
                      <a:moveTo>
                        <a:pt x="118" y="22"/>
                      </a:moveTo>
                      <a:lnTo>
                        <a:pt x="39" y="22"/>
                      </a:lnTo>
                      <a:lnTo>
                        <a:pt x="223" y="63"/>
                      </a:lnTo>
                      <a:lnTo>
                        <a:pt x="228" y="48"/>
                      </a:lnTo>
                      <a:lnTo>
                        <a:pt x="118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6" name="Group 497"/>
              <p:cNvGrpSpPr>
                <a:grpSpLocks/>
              </p:cNvGrpSpPr>
              <p:nvPr/>
            </p:nvGrpSpPr>
            <p:grpSpPr bwMode="auto">
              <a:xfrm>
                <a:off x="5195" y="4583"/>
                <a:ext cx="180" cy="262"/>
                <a:chOff x="5195" y="4583"/>
                <a:chExt cx="180" cy="262"/>
              </a:xfrm>
            </p:grpSpPr>
            <p:sp>
              <p:nvSpPr>
                <p:cNvPr id="4123" name="Freeform 498"/>
                <p:cNvSpPr>
                  <a:spLocks/>
                </p:cNvSpPr>
                <p:nvPr/>
              </p:nvSpPr>
              <p:spPr bwMode="auto">
                <a:xfrm>
                  <a:off x="5195" y="4583"/>
                  <a:ext cx="180" cy="262"/>
                </a:xfrm>
                <a:custGeom>
                  <a:avLst/>
                  <a:gdLst>
                    <a:gd name="T0" fmla="*/ 12 w 180"/>
                    <a:gd name="T1" fmla="*/ 4583 h 262"/>
                    <a:gd name="T2" fmla="*/ 0 w 180"/>
                    <a:gd name="T3" fmla="*/ 4603 h 262"/>
                    <a:gd name="T4" fmla="*/ 148 w 180"/>
                    <a:gd name="T5" fmla="*/ 4665 h 262"/>
                    <a:gd name="T6" fmla="*/ 29 w 180"/>
                    <a:gd name="T7" fmla="*/ 4845 h 262"/>
                    <a:gd name="T8" fmla="*/ 180 w 180"/>
                    <a:gd name="T9" fmla="*/ 4657 h 262"/>
                    <a:gd name="T10" fmla="*/ 12 w 180"/>
                    <a:gd name="T11" fmla="*/ 4583 h 2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0" h="262">
                      <a:moveTo>
                        <a:pt x="12" y="0"/>
                      </a:moveTo>
                      <a:lnTo>
                        <a:pt x="0" y="20"/>
                      </a:lnTo>
                      <a:lnTo>
                        <a:pt x="148" y="82"/>
                      </a:lnTo>
                      <a:lnTo>
                        <a:pt x="29" y="262"/>
                      </a:lnTo>
                      <a:lnTo>
                        <a:pt x="180" y="7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7" name="Group 494"/>
              <p:cNvGrpSpPr>
                <a:grpSpLocks/>
              </p:cNvGrpSpPr>
              <p:nvPr/>
            </p:nvGrpSpPr>
            <p:grpSpPr bwMode="auto">
              <a:xfrm>
                <a:off x="4869" y="4501"/>
                <a:ext cx="319" cy="144"/>
                <a:chOff x="4869" y="4501"/>
                <a:chExt cx="319" cy="144"/>
              </a:xfrm>
            </p:grpSpPr>
            <p:sp>
              <p:nvSpPr>
                <p:cNvPr id="4121" name="Freeform 496"/>
                <p:cNvSpPr>
                  <a:spLocks/>
                </p:cNvSpPr>
                <p:nvPr/>
              </p:nvSpPr>
              <p:spPr bwMode="auto">
                <a:xfrm>
                  <a:off x="4869" y="4501"/>
                  <a:ext cx="319" cy="144"/>
                </a:xfrm>
                <a:custGeom>
                  <a:avLst/>
                  <a:gdLst>
                    <a:gd name="T0" fmla="*/ 75 w 319"/>
                    <a:gd name="T1" fmla="*/ 4516 h 144"/>
                    <a:gd name="T2" fmla="*/ 22 w 319"/>
                    <a:gd name="T3" fmla="*/ 4557 h 144"/>
                    <a:gd name="T4" fmla="*/ 0 w 319"/>
                    <a:gd name="T5" fmla="*/ 4599 h 144"/>
                    <a:gd name="T6" fmla="*/ 11 w 319"/>
                    <a:gd name="T7" fmla="*/ 4612 h 144"/>
                    <a:gd name="T8" fmla="*/ 26 w 319"/>
                    <a:gd name="T9" fmla="*/ 4626 h 144"/>
                    <a:gd name="T10" fmla="*/ 40 w 319"/>
                    <a:gd name="T11" fmla="*/ 4636 h 144"/>
                    <a:gd name="T12" fmla="*/ 55 w 319"/>
                    <a:gd name="T13" fmla="*/ 4642 h 144"/>
                    <a:gd name="T14" fmla="*/ 70 w 319"/>
                    <a:gd name="T15" fmla="*/ 4644 h 144"/>
                    <a:gd name="T16" fmla="*/ 84 w 319"/>
                    <a:gd name="T17" fmla="*/ 4642 h 144"/>
                    <a:gd name="T18" fmla="*/ 98 w 319"/>
                    <a:gd name="T19" fmla="*/ 4635 h 144"/>
                    <a:gd name="T20" fmla="*/ 113 w 319"/>
                    <a:gd name="T21" fmla="*/ 4624 h 144"/>
                    <a:gd name="T22" fmla="*/ 127 w 319"/>
                    <a:gd name="T23" fmla="*/ 4609 h 144"/>
                    <a:gd name="T24" fmla="*/ 140 w 319"/>
                    <a:gd name="T25" fmla="*/ 4589 h 144"/>
                    <a:gd name="T26" fmla="*/ 129 w 319"/>
                    <a:gd name="T27" fmla="*/ 4567 h 144"/>
                    <a:gd name="T28" fmla="*/ 86 w 319"/>
                    <a:gd name="T29" fmla="*/ 4519 h 144"/>
                    <a:gd name="T30" fmla="*/ 75 w 319"/>
                    <a:gd name="T31" fmla="*/ 4516 h 14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19" h="144">
                      <a:moveTo>
                        <a:pt x="75" y="15"/>
                      </a:moveTo>
                      <a:lnTo>
                        <a:pt x="22" y="56"/>
                      </a:lnTo>
                      <a:lnTo>
                        <a:pt x="0" y="98"/>
                      </a:lnTo>
                      <a:lnTo>
                        <a:pt x="11" y="111"/>
                      </a:lnTo>
                      <a:lnTo>
                        <a:pt x="26" y="125"/>
                      </a:lnTo>
                      <a:lnTo>
                        <a:pt x="40" y="135"/>
                      </a:lnTo>
                      <a:lnTo>
                        <a:pt x="55" y="141"/>
                      </a:lnTo>
                      <a:lnTo>
                        <a:pt x="70" y="143"/>
                      </a:lnTo>
                      <a:lnTo>
                        <a:pt x="84" y="141"/>
                      </a:lnTo>
                      <a:lnTo>
                        <a:pt x="98" y="134"/>
                      </a:lnTo>
                      <a:lnTo>
                        <a:pt x="113" y="123"/>
                      </a:lnTo>
                      <a:lnTo>
                        <a:pt x="127" y="108"/>
                      </a:lnTo>
                      <a:lnTo>
                        <a:pt x="140" y="88"/>
                      </a:lnTo>
                      <a:lnTo>
                        <a:pt x="129" y="66"/>
                      </a:lnTo>
                      <a:lnTo>
                        <a:pt x="86" y="18"/>
                      </a:lnTo>
                      <a:lnTo>
                        <a:pt x="7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2" name="Freeform 495"/>
                <p:cNvSpPr>
                  <a:spLocks/>
                </p:cNvSpPr>
                <p:nvPr/>
              </p:nvSpPr>
              <p:spPr bwMode="auto">
                <a:xfrm>
                  <a:off x="4869" y="4501"/>
                  <a:ext cx="319" cy="144"/>
                </a:xfrm>
                <a:custGeom>
                  <a:avLst/>
                  <a:gdLst>
                    <a:gd name="T0" fmla="*/ 240 w 319"/>
                    <a:gd name="T1" fmla="*/ 4501 h 144"/>
                    <a:gd name="T2" fmla="*/ 190 w 319"/>
                    <a:gd name="T3" fmla="*/ 4543 h 144"/>
                    <a:gd name="T4" fmla="*/ 163 w 319"/>
                    <a:gd name="T5" fmla="*/ 4610 h 144"/>
                    <a:gd name="T6" fmla="*/ 180 w 319"/>
                    <a:gd name="T7" fmla="*/ 4623 h 144"/>
                    <a:gd name="T8" fmla="*/ 196 w 319"/>
                    <a:gd name="T9" fmla="*/ 4632 h 144"/>
                    <a:gd name="T10" fmla="*/ 212 w 319"/>
                    <a:gd name="T11" fmla="*/ 4638 h 144"/>
                    <a:gd name="T12" fmla="*/ 227 w 319"/>
                    <a:gd name="T13" fmla="*/ 4641 h 144"/>
                    <a:gd name="T14" fmla="*/ 243 w 319"/>
                    <a:gd name="T15" fmla="*/ 4640 h 144"/>
                    <a:gd name="T16" fmla="*/ 304 w 319"/>
                    <a:gd name="T17" fmla="*/ 4604 h 144"/>
                    <a:gd name="T18" fmla="*/ 319 w 319"/>
                    <a:gd name="T19" fmla="*/ 4586 h 144"/>
                    <a:gd name="T20" fmla="*/ 316 w 319"/>
                    <a:gd name="T21" fmla="*/ 4580 h 144"/>
                    <a:gd name="T22" fmla="*/ 283 w 319"/>
                    <a:gd name="T23" fmla="*/ 4526 h 144"/>
                    <a:gd name="T24" fmla="*/ 240 w 319"/>
                    <a:gd name="T25" fmla="*/ 4501 h 1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19" h="144">
                      <a:moveTo>
                        <a:pt x="240" y="0"/>
                      </a:moveTo>
                      <a:lnTo>
                        <a:pt x="190" y="42"/>
                      </a:lnTo>
                      <a:lnTo>
                        <a:pt x="163" y="109"/>
                      </a:lnTo>
                      <a:lnTo>
                        <a:pt x="180" y="122"/>
                      </a:lnTo>
                      <a:lnTo>
                        <a:pt x="196" y="131"/>
                      </a:lnTo>
                      <a:lnTo>
                        <a:pt x="212" y="137"/>
                      </a:lnTo>
                      <a:lnTo>
                        <a:pt x="227" y="140"/>
                      </a:lnTo>
                      <a:lnTo>
                        <a:pt x="243" y="139"/>
                      </a:lnTo>
                      <a:lnTo>
                        <a:pt x="304" y="103"/>
                      </a:lnTo>
                      <a:lnTo>
                        <a:pt x="319" y="85"/>
                      </a:lnTo>
                      <a:lnTo>
                        <a:pt x="316" y="79"/>
                      </a:lnTo>
                      <a:lnTo>
                        <a:pt x="283" y="25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481"/>
              <p:cNvGrpSpPr>
                <a:grpSpLocks/>
              </p:cNvGrpSpPr>
              <p:nvPr/>
            </p:nvGrpSpPr>
            <p:grpSpPr bwMode="auto">
              <a:xfrm>
                <a:off x="4852" y="4496"/>
                <a:ext cx="351" cy="104"/>
                <a:chOff x="4852" y="4496"/>
                <a:chExt cx="351" cy="104"/>
              </a:xfrm>
            </p:grpSpPr>
            <p:sp>
              <p:nvSpPr>
                <p:cNvPr id="4109" name="Freeform 493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295 w 351"/>
                    <a:gd name="T1" fmla="*/ 4583 h 104"/>
                    <a:gd name="T2" fmla="*/ 308 w 351"/>
                    <a:gd name="T3" fmla="*/ 4588 h 104"/>
                    <a:gd name="T4" fmla="*/ 314 w 351"/>
                    <a:gd name="T5" fmla="*/ 4589 h 104"/>
                    <a:gd name="T6" fmla="*/ 333 w 351"/>
                    <a:gd name="T7" fmla="*/ 4588 h 104"/>
                    <a:gd name="T8" fmla="*/ 339 w 351"/>
                    <a:gd name="T9" fmla="*/ 4583 h 104"/>
                    <a:gd name="T10" fmla="*/ 319 w 351"/>
                    <a:gd name="T11" fmla="*/ 4583 h 104"/>
                    <a:gd name="T12" fmla="*/ 295 w 351"/>
                    <a:gd name="T13" fmla="*/ 4583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1" h="104">
                      <a:moveTo>
                        <a:pt x="295" y="87"/>
                      </a:moveTo>
                      <a:lnTo>
                        <a:pt x="308" y="92"/>
                      </a:lnTo>
                      <a:lnTo>
                        <a:pt x="314" y="93"/>
                      </a:lnTo>
                      <a:lnTo>
                        <a:pt x="333" y="92"/>
                      </a:lnTo>
                      <a:lnTo>
                        <a:pt x="339" y="87"/>
                      </a:lnTo>
                      <a:lnTo>
                        <a:pt x="319" y="87"/>
                      </a:lnTo>
                      <a:lnTo>
                        <a:pt x="295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0" name="Freeform 492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350 w 351"/>
                    <a:gd name="T1" fmla="*/ 4537 h 104"/>
                    <a:gd name="T2" fmla="*/ 346 w 351"/>
                    <a:gd name="T3" fmla="*/ 4560 h 104"/>
                    <a:gd name="T4" fmla="*/ 336 w 351"/>
                    <a:gd name="T5" fmla="*/ 4575 h 104"/>
                    <a:gd name="T6" fmla="*/ 319 w 351"/>
                    <a:gd name="T7" fmla="*/ 4583 h 104"/>
                    <a:gd name="T8" fmla="*/ 339 w 351"/>
                    <a:gd name="T9" fmla="*/ 4583 h 104"/>
                    <a:gd name="T10" fmla="*/ 345 w 351"/>
                    <a:gd name="T11" fmla="*/ 4579 h 104"/>
                    <a:gd name="T12" fmla="*/ 351 w 351"/>
                    <a:gd name="T13" fmla="*/ 4562 h 104"/>
                    <a:gd name="T14" fmla="*/ 350 w 351"/>
                    <a:gd name="T15" fmla="*/ 453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1" h="104">
                      <a:moveTo>
                        <a:pt x="350" y="41"/>
                      </a:moveTo>
                      <a:lnTo>
                        <a:pt x="346" y="64"/>
                      </a:lnTo>
                      <a:lnTo>
                        <a:pt x="336" y="79"/>
                      </a:lnTo>
                      <a:lnTo>
                        <a:pt x="319" y="87"/>
                      </a:lnTo>
                      <a:lnTo>
                        <a:pt x="339" y="87"/>
                      </a:lnTo>
                      <a:lnTo>
                        <a:pt x="345" y="83"/>
                      </a:lnTo>
                      <a:lnTo>
                        <a:pt x="351" y="66"/>
                      </a:lnTo>
                      <a:lnTo>
                        <a:pt x="350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1" name="Freeform 491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331 w 351"/>
                    <a:gd name="T1" fmla="*/ 4519 h 104"/>
                    <a:gd name="T2" fmla="*/ 330 w 351"/>
                    <a:gd name="T3" fmla="*/ 4541 h 104"/>
                    <a:gd name="T4" fmla="*/ 321 w 351"/>
                    <a:gd name="T5" fmla="*/ 4556 h 104"/>
                    <a:gd name="T6" fmla="*/ 305 w 351"/>
                    <a:gd name="T7" fmla="*/ 4566 h 104"/>
                    <a:gd name="T8" fmla="*/ 282 w 351"/>
                    <a:gd name="T9" fmla="*/ 4569 h 104"/>
                    <a:gd name="T10" fmla="*/ 295 w 351"/>
                    <a:gd name="T11" fmla="*/ 4574 h 104"/>
                    <a:gd name="T12" fmla="*/ 303 w 351"/>
                    <a:gd name="T13" fmla="*/ 4573 h 104"/>
                    <a:gd name="T14" fmla="*/ 323 w 351"/>
                    <a:gd name="T15" fmla="*/ 4566 h 104"/>
                    <a:gd name="T16" fmla="*/ 334 w 351"/>
                    <a:gd name="T17" fmla="*/ 4554 h 104"/>
                    <a:gd name="T18" fmla="*/ 337 w 351"/>
                    <a:gd name="T19" fmla="*/ 4538 h 104"/>
                    <a:gd name="T20" fmla="*/ 331 w 351"/>
                    <a:gd name="T21" fmla="*/ 4519 h 1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1" h="104">
                      <a:moveTo>
                        <a:pt x="331" y="23"/>
                      </a:moveTo>
                      <a:lnTo>
                        <a:pt x="330" y="45"/>
                      </a:lnTo>
                      <a:lnTo>
                        <a:pt x="321" y="60"/>
                      </a:lnTo>
                      <a:lnTo>
                        <a:pt x="305" y="70"/>
                      </a:lnTo>
                      <a:lnTo>
                        <a:pt x="282" y="73"/>
                      </a:lnTo>
                      <a:lnTo>
                        <a:pt x="295" y="78"/>
                      </a:lnTo>
                      <a:lnTo>
                        <a:pt x="303" y="77"/>
                      </a:lnTo>
                      <a:lnTo>
                        <a:pt x="323" y="70"/>
                      </a:lnTo>
                      <a:lnTo>
                        <a:pt x="334" y="58"/>
                      </a:lnTo>
                      <a:lnTo>
                        <a:pt x="337" y="42"/>
                      </a:lnTo>
                      <a:lnTo>
                        <a:pt x="33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2" name="Freeform 490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310 w 351"/>
                    <a:gd name="T1" fmla="*/ 4515 h 104"/>
                    <a:gd name="T2" fmla="*/ 307 w 351"/>
                    <a:gd name="T3" fmla="*/ 4533 h 104"/>
                    <a:gd name="T4" fmla="*/ 296 w 351"/>
                    <a:gd name="T5" fmla="*/ 4545 h 104"/>
                    <a:gd name="T6" fmla="*/ 277 w 351"/>
                    <a:gd name="T7" fmla="*/ 4552 h 104"/>
                    <a:gd name="T8" fmla="*/ 290 w 351"/>
                    <a:gd name="T9" fmla="*/ 4557 h 104"/>
                    <a:gd name="T10" fmla="*/ 295 w 351"/>
                    <a:gd name="T11" fmla="*/ 4555 h 104"/>
                    <a:gd name="T12" fmla="*/ 312 w 351"/>
                    <a:gd name="T13" fmla="*/ 4543 h 104"/>
                    <a:gd name="T14" fmla="*/ 317 w 351"/>
                    <a:gd name="T15" fmla="*/ 4528 h 104"/>
                    <a:gd name="T16" fmla="*/ 310 w 351"/>
                    <a:gd name="T17" fmla="*/ 4515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51" h="104">
                      <a:moveTo>
                        <a:pt x="310" y="19"/>
                      </a:moveTo>
                      <a:lnTo>
                        <a:pt x="307" y="37"/>
                      </a:lnTo>
                      <a:lnTo>
                        <a:pt x="296" y="49"/>
                      </a:lnTo>
                      <a:lnTo>
                        <a:pt x="277" y="56"/>
                      </a:lnTo>
                      <a:lnTo>
                        <a:pt x="290" y="61"/>
                      </a:lnTo>
                      <a:lnTo>
                        <a:pt x="295" y="59"/>
                      </a:lnTo>
                      <a:lnTo>
                        <a:pt x="312" y="47"/>
                      </a:lnTo>
                      <a:lnTo>
                        <a:pt x="317" y="32"/>
                      </a:lnTo>
                      <a:lnTo>
                        <a:pt x="3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3" name="Freeform 489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291 w 351"/>
                    <a:gd name="T1" fmla="*/ 4496 h 104"/>
                    <a:gd name="T2" fmla="*/ 288 w 351"/>
                    <a:gd name="T3" fmla="*/ 4513 h 104"/>
                    <a:gd name="T4" fmla="*/ 274 w 351"/>
                    <a:gd name="T5" fmla="*/ 4527 h 104"/>
                    <a:gd name="T6" fmla="*/ 286 w 351"/>
                    <a:gd name="T7" fmla="*/ 4528 h 104"/>
                    <a:gd name="T8" fmla="*/ 295 w 351"/>
                    <a:gd name="T9" fmla="*/ 4508 h 104"/>
                    <a:gd name="T10" fmla="*/ 291 w 351"/>
                    <a:gd name="T11" fmla="*/ 44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1" h="104">
                      <a:moveTo>
                        <a:pt x="291" y="0"/>
                      </a:moveTo>
                      <a:lnTo>
                        <a:pt x="288" y="17"/>
                      </a:lnTo>
                      <a:lnTo>
                        <a:pt x="274" y="31"/>
                      </a:lnTo>
                      <a:lnTo>
                        <a:pt x="286" y="32"/>
                      </a:lnTo>
                      <a:lnTo>
                        <a:pt x="295" y="12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4" name="Freeform 488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0 w 351"/>
                    <a:gd name="T1" fmla="*/ 4579 h 104"/>
                    <a:gd name="T2" fmla="*/ 10 w 351"/>
                    <a:gd name="T3" fmla="*/ 4595 h 104"/>
                    <a:gd name="T4" fmla="*/ 23 w 351"/>
                    <a:gd name="T5" fmla="*/ 4600 h 104"/>
                    <a:gd name="T6" fmla="*/ 37 w 351"/>
                    <a:gd name="T7" fmla="*/ 4593 h 104"/>
                    <a:gd name="T8" fmla="*/ 28 w 351"/>
                    <a:gd name="T9" fmla="*/ 4593 h 104"/>
                    <a:gd name="T10" fmla="*/ 11 w 351"/>
                    <a:gd name="T11" fmla="*/ 4590 h 104"/>
                    <a:gd name="T12" fmla="*/ 0 w 351"/>
                    <a:gd name="T13" fmla="*/ 4579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1" h="104">
                      <a:moveTo>
                        <a:pt x="0" y="83"/>
                      </a:moveTo>
                      <a:lnTo>
                        <a:pt x="10" y="99"/>
                      </a:lnTo>
                      <a:lnTo>
                        <a:pt x="23" y="104"/>
                      </a:lnTo>
                      <a:lnTo>
                        <a:pt x="37" y="97"/>
                      </a:lnTo>
                      <a:lnTo>
                        <a:pt x="28" y="97"/>
                      </a:lnTo>
                      <a:lnTo>
                        <a:pt x="11" y="94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5" name="Freeform 487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37 w 351"/>
                    <a:gd name="T1" fmla="*/ 4593 h 104"/>
                    <a:gd name="T2" fmla="*/ 28 w 351"/>
                    <a:gd name="T3" fmla="*/ 4593 h 104"/>
                    <a:gd name="T4" fmla="*/ 37 w 351"/>
                    <a:gd name="T5" fmla="*/ 4593 h 10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1" h="104">
                      <a:moveTo>
                        <a:pt x="37" y="97"/>
                      </a:moveTo>
                      <a:lnTo>
                        <a:pt x="28" y="97"/>
                      </a:lnTo>
                      <a:lnTo>
                        <a:pt x="37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6" name="Freeform 486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15 w 351"/>
                    <a:gd name="T1" fmla="*/ 4540 h 104"/>
                    <a:gd name="T2" fmla="*/ 16 w 351"/>
                    <a:gd name="T3" fmla="*/ 4562 h 104"/>
                    <a:gd name="T4" fmla="*/ 28 w 351"/>
                    <a:gd name="T5" fmla="*/ 4575 h 104"/>
                    <a:gd name="T6" fmla="*/ 49 w 351"/>
                    <a:gd name="T7" fmla="*/ 4580 h 104"/>
                    <a:gd name="T8" fmla="*/ 59 w 351"/>
                    <a:gd name="T9" fmla="*/ 4573 h 104"/>
                    <a:gd name="T10" fmla="*/ 59 w 351"/>
                    <a:gd name="T11" fmla="*/ 4573 h 104"/>
                    <a:gd name="T12" fmla="*/ 35 w 351"/>
                    <a:gd name="T13" fmla="*/ 4572 h 104"/>
                    <a:gd name="T14" fmla="*/ 21 w 351"/>
                    <a:gd name="T15" fmla="*/ 4560 h 104"/>
                    <a:gd name="T16" fmla="*/ 15 w 351"/>
                    <a:gd name="T17" fmla="*/ 4540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51" h="104">
                      <a:moveTo>
                        <a:pt x="15" y="44"/>
                      </a:moveTo>
                      <a:lnTo>
                        <a:pt x="16" y="66"/>
                      </a:lnTo>
                      <a:lnTo>
                        <a:pt x="28" y="79"/>
                      </a:lnTo>
                      <a:lnTo>
                        <a:pt x="49" y="84"/>
                      </a:lnTo>
                      <a:lnTo>
                        <a:pt x="59" y="77"/>
                      </a:lnTo>
                      <a:lnTo>
                        <a:pt x="35" y="76"/>
                      </a:lnTo>
                      <a:lnTo>
                        <a:pt x="21" y="64"/>
                      </a:lnTo>
                      <a:lnTo>
                        <a:pt x="1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7" name="Freeform 485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59 w 351"/>
                    <a:gd name="T1" fmla="*/ 4573 h 104"/>
                    <a:gd name="T2" fmla="*/ 59 w 351"/>
                    <a:gd name="T3" fmla="*/ 4573 h 104"/>
                    <a:gd name="T4" fmla="*/ 59 w 351"/>
                    <a:gd name="T5" fmla="*/ 4573 h 10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1" h="104">
                      <a:moveTo>
                        <a:pt x="59" y="77"/>
                      </a:moveTo>
                      <a:lnTo>
                        <a:pt x="59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8" name="Freeform 484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31 w 351"/>
                    <a:gd name="T1" fmla="*/ 4522 h 104"/>
                    <a:gd name="T2" fmla="*/ 33 w 351"/>
                    <a:gd name="T3" fmla="*/ 4544 h 104"/>
                    <a:gd name="T4" fmla="*/ 43 w 351"/>
                    <a:gd name="T5" fmla="*/ 4559 h 104"/>
                    <a:gd name="T6" fmla="*/ 62 w 351"/>
                    <a:gd name="T7" fmla="*/ 4568 h 104"/>
                    <a:gd name="T8" fmla="*/ 73 w 351"/>
                    <a:gd name="T9" fmla="*/ 4560 h 104"/>
                    <a:gd name="T10" fmla="*/ 53 w 351"/>
                    <a:gd name="T11" fmla="*/ 4556 h 104"/>
                    <a:gd name="T12" fmla="*/ 38 w 351"/>
                    <a:gd name="T13" fmla="*/ 4543 h 104"/>
                    <a:gd name="T14" fmla="*/ 31 w 351"/>
                    <a:gd name="T15" fmla="*/ 4522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1" h="104">
                      <a:moveTo>
                        <a:pt x="31" y="26"/>
                      </a:moveTo>
                      <a:lnTo>
                        <a:pt x="33" y="48"/>
                      </a:lnTo>
                      <a:lnTo>
                        <a:pt x="43" y="63"/>
                      </a:lnTo>
                      <a:lnTo>
                        <a:pt x="62" y="72"/>
                      </a:lnTo>
                      <a:lnTo>
                        <a:pt x="73" y="64"/>
                      </a:lnTo>
                      <a:lnTo>
                        <a:pt x="53" y="60"/>
                      </a:lnTo>
                      <a:lnTo>
                        <a:pt x="38" y="47"/>
                      </a:lnTo>
                      <a:lnTo>
                        <a:pt x="3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9" name="Freeform 483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59 w 351"/>
                    <a:gd name="T1" fmla="*/ 4530 h 104"/>
                    <a:gd name="T2" fmla="*/ 59 w 351"/>
                    <a:gd name="T3" fmla="*/ 4539 h 104"/>
                    <a:gd name="T4" fmla="*/ 70 w 351"/>
                    <a:gd name="T5" fmla="*/ 4556 h 104"/>
                    <a:gd name="T6" fmla="*/ 78 w 351"/>
                    <a:gd name="T7" fmla="*/ 4550 h 104"/>
                    <a:gd name="T8" fmla="*/ 61 w 351"/>
                    <a:gd name="T9" fmla="*/ 4539 h 104"/>
                    <a:gd name="T10" fmla="*/ 59 w 351"/>
                    <a:gd name="T11" fmla="*/ 4530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1" h="104">
                      <a:moveTo>
                        <a:pt x="59" y="34"/>
                      </a:moveTo>
                      <a:lnTo>
                        <a:pt x="59" y="43"/>
                      </a:lnTo>
                      <a:lnTo>
                        <a:pt x="70" y="60"/>
                      </a:lnTo>
                      <a:lnTo>
                        <a:pt x="78" y="54"/>
                      </a:lnTo>
                      <a:lnTo>
                        <a:pt x="61" y="43"/>
                      </a:lnTo>
                      <a:lnTo>
                        <a:pt x="59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0" name="Freeform 482"/>
                <p:cNvSpPr>
                  <a:spLocks/>
                </p:cNvSpPr>
                <p:nvPr/>
              </p:nvSpPr>
              <p:spPr bwMode="auto">
                <a:xfrm>
                  <a:off x="4852" y="4496"/>
                  <a:ext cx="351" cy="104"/>
                </a:xfrm>
                <a:custGeom>
                  <a:avLst/>
                  <a:gdLst>
                    <a:gd name="T0" fmla="*/ 58 w 351"/>
                    <a:gd name="T1" fmla="*/ 4521 h 104"/>
                    <a:gd name="T2" fmla="*/ 57 w 351"/>
                    <a:gd name="T3" fmla="*/ 4524 h 104"/>
                    <a:gd name="T4" fmla="*/ 59 w 351"/>
                    <a:gd name="T5" fmla="*/ 4530 h 104"/>
                    <a:gd name="T6" fmla="*/ 58 w 351"/>
                    <a:gd name="T7" fmla="*/ 4521 h 10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104">
                      <a:moveTo>
                        <a:pt x="58" y="25"/>
                      </a:moveTo>
                      <a:lnTo>
                        <a:pt x="57" y="28"/>
                      </a:lnTo>
                      <a:lnTo>
                        <a:pt x="59" y="34"/>
                      </a:lnTo>
                      <a:lnTo>
                        <a:pt x="5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9" name="Group 478"/>
              <p:cNvGrpSpPr>
                <a:grpSpLocks/>
              </p:cNvGrpSpPr>
              <p:nvPr/>
            </p:nvGrpSpPr>
            <p:grpSpPr bwMode="auto">
              <a:xfrm>
                <a:off x="4883" y="4518"/>
                <a:ext cx="296" cy="122"/>
                <a:chOff x="4883" y="4518"/>
                <a:chExt cx="296" cy="122"/>
              </a:xfrm>
            </p:grpSpPr>
            <p:sp>
              <p:nvSpPr>
                <p:cNvPr id="4107" name="Freeform 480"/>
                <p:cNvSpPr>
                  <a:spLocks/>
                </p:cNvSpPr>
                <p:nvPr/>
              </p:nvSpPr>
              <p:spPr bwMode="auto">
                <a:xfrm>
                  <a:off x="4883" y="4518"/>
                  <a:ext cx="296" cy="122"/>
                </a:xfrm>
                <a:custGeom>
                  <a:avLst/>
                  <a:gdLst>
                    <a:gd name="T0" fmla="*/ 59 w 296"/>
                    <a:gd name="T1" fmla="*/ 4538 h 122"/>
                    <a:gd name="T2" fmla="*/ 12 w 296"/>
                    <a:gd name="T3" fmla="*/ 4581 h 122"/>
                    <a:gd name="T4" fmla="*/ 0 w 296"/>
                    <a:gd name="T5" fmla="*/ 4603 h 122"/>
                    <a:gd name="T6" fmla="*/ 15 w 296"/>
                    <a:gd name="T7" fmla="*/ 4619 h 122"/>
                    <a:gd name="T8" fmla="*/ 30 w 296"/>
                    <a:gd name="T9" fmla="*/ 4630 h 122"/>
                    <a:gd name="T10" fmla="*/ 46 w 296"/>
                    <a:gd name="T11" fmla="*/ 4637 h 122"/>
                    <a:gd name="T12" fmla="*/ 61 w 296"/>
                    <a:gd name="T13" fmla="*/ 4640 h 122"/>
                    <a:gd name="T14" fmla="*/ 77 w 296"/>
                    <a:gd name="T15" fmla="*/ 4638 h 122"/>
                    <a:gd name="T16" fmla="*/ 93 w 296"/>
                    <a:gd name="T17" fmla="*/ 4632 h 122"/>
                    <a:gd name="T18" fmla="*/ 110 w 296"/>
                    <a:gd name="T19" fmla="*/ 4621 h 122"/>
                    <a:gd name="T20" fmla="*/ 126 w 296"/>
                    <a:gd name="T21" fmla="*/ 4606 h 122"/>
                    <a:gd name="T22" fmla="*/ 116 w 296"/>
                    <a:gd name="T23" fmla="*/ 4584 h 122"/>
                    <a:gd name="T24" fmla="*/ 71 w 296"/>
                    <a:gd name="T25" fmla="*/ 4539 h 122"/>
                    <a:gd name="T26" fmla="*/ 59 w 296"/>
                    <a:gd name="T27" fmla="*/ 4538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96" h="122">
                      <a:moveTo>
                        <a:pt x="59" y="20"/>
                      </a:moveTo>
                      <a:lnTo>
                        <a:pt x="12" y="63"/>
                      </a:lnTo>
                      <a:lnTo>
                        <a:pt x="0" y="85"/>
                      </a:lnTo>
                      <a:lnTo>
                        <a:pt x="15" y="101"/>
                      </a:lnTo>
                      <a:lnTo>
                        <a:pt x="30" y="112"/>
                      </a:lnTo>
                      <a:lnTo>
                        <a:pt x="46" y="119"/>
                      </a:lnTo>
                      <a:lnTo>
                        <a:pt x="61" y="122"/>
                      </a:lnTo>
                      <a:lnTo>
                        <a:pt x="77" y="120"/>
                      </a:lnTo>
                      <a:lnTo>
                        <a:pt x="93" y="114"/>
                      </a:lnTo>
                      <a:lnTo>
                        <a:pt x="110" y="103"/>
                      </a:lnTo>
                      <a:lnTo>
                        <a:pt x="126" y="88"/>
                      </a:lnTo>
                      <a:lnTo>
                        <a:pt x="116" y="66"/>
                      </a:lnTo>
                      <a:lnTo>
                        <a:pt x="71" y="21"/>
                      </a:lnTo>
                      <a:lnTo>
                        <a:pt x="59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8" name="Freeform 479"/>
                <p:cNvSpPr>
                  <a:spLocks/>
                </p:cNvSpPr>
                <p:nvPr/>
              </p:nvSpPr>
              <p:spPr bwMode="auto">
                <a:xfrm>
                  <a:off x="4883" y="4518"/>
                  <a:ext cx="296" cy="122"/>
                </a:xfrm>
                <a:custGeom>
                  <a:avLst/>
                  <a:gdLst>
                    <a:gd name="T0" fmla="*/ 225 w 296"/>
                    <a:gd name="T1" fmla="*/ 4518 h 122"/>
                    <a:gd name="T2" fmla="*/ 172 w 296"/>
                    <a:gd name="T3" fmla="*/ 4560 h 122"/>
                    <a:gd name="T4" fmla="*/ 154 w 296"/>
                    <a:gd name="T5" fmla="*/ 4604 h 122"/>
                    <a:gd name="T6" fmla="*/ 170 w 296"/>
                    <a:gd name="T7" fmla="*/ 4618 h 122"/>
                    <a:gd name="T8" fmla="*/ 187 w 296"/>
                    <a:gd name="T9" fmla="*/ 4628 h 122"/>
                    <a:gd name="T10" fmla="*/ 203 w 296"/>
                    <a:gd name="T11" fmla="*/ 4634 h 122"/>
                    <a:gd name="T12" fmla="*/ 219 w 296"/>
                    <a:gd name="T13" fmla="*/ 4636 h 122"/>
                    <a:gd name="T14" fmla="*/ 234 w 296"/>
                    <a:gd name="T15" fmla="*/ 4634 h 122"/>
                    <a:gd name="T16" fmla="*/ 250 w 296"/>
                    <a:gd name="T17" fmla="*/ 4629 h 122"/>
                    <a:gd name="T18" fmla="*/ 265 w 296"/>
                    <a:gd name="T19" fmla="*/ 4619 h 122"/>
                    <a:gd name="T20" fmla="*/ 280 w 296"/>
                    <a:gd name="T21" fmla="*/ 4606 h 122"/>
                    <a:gd name="T22" fmla="*/ 295 w 296"/>
                    <a:gd name="T23" fmla="*/ 4590 h 122"/>
                    <a:gd name="T24" fmla="*/ 285 w 296"/>
                    <a:gd name="T25" fmla="*/ 4573 h 122"/>
                    <a:gd name="T26" fmla="*/ 236 w 296"/>
                    <a:gd name="T27" fmla="*/ 4521 h 122"/>
                    <a:gd name="T28" fmla="*/ 225 w 296"/>
                    <a:gd name="T29" fmla="*/ 4518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96" h="122">
                      <a:moveTo>
                        <a:pt x="225" y="0"/>
                      </a:moveTo>
                      <a:lnTo>
                        <a:pt x="172" y="42"/>
                      </a:lnTo>
                      <a:lnTo>
                        <a:pt x="154" y="86"/>
                      </a:lnTo>
                      <a:lnTo>
                        <a:pt x="170" y="100"/>
                      </a:lnTo>
                      <a:lnTo>
                        <a:pt x="187" y="110"/>
                      </a:lnTo>
                      <a:lnTo>
                        <a:pt x="203" y="116"/>
                      </a:lnTo>
                      <a:lnTo>
                        <a:pt x="219" y="118"/>
                      </a:lnTo>
                      <a:lnTo>
                        <a:pt x="234" y="116"/>
                      </a:lnTo>
                      <a:lnTo>
                        <a:pt x="250" y="111"/>
                      </a:lnTo>
                      <a:lnTo>
                        <a:pt x="265" y="101"/>
                      </a:lnTo>
                      <a:lnTo>
                        <a:pt x="280" y="88"/>
                      </a:lnTo>
                      <a:lnTo>
                        <a:pt x="295" y="72"/>
                      </a:lnTo>
                      <a:lnTo>
                        <a:pt x="285" y="55"/>
                      </a:lnTo>
                      <a:lnTo>
                        <a:pt x="236" y="3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0" name="Group 476"/>
              <p:cNvGrpSpPr>
                <a:grpSpLocks/>
              </p:cNvGrpSpPr>
              <p:nvPr/>
            </p:nvGrpSpPr>
            <p:grpSpPr bwMode="auto">
              <a:xfrm>
                <a:off x="4938" y="4579"/>
                <a:ext cx="30" cy="28"/>
                <a:chOff x="4938" y="4579"/>
                <a:chExt cx="30" cy="28"/>
              </a:xfrm>
            </p:grpSpPr>
            <p:sp>
              <p:nvSpPr>
                <p:cNvPr id="4106" name="Freeform 477"/>
                <p:cNvSpPr>
                  <a:spLocks/>
                </p:cNvSpPr>
                <p:nvPr/>
              </p:nvSpPr>
              <p:spPr bwMode="auto">
                <a:xfrm>
                  <a:off x="4938" y="4579"/>
                  <a:ext cx="30" cy="28"/>
                </a:xfrm>
                <a:custGeom>
                  <a:avLst/>
                  <a:gdLst>
                    <a:gd name="T0" fmla="*/ 20 w 30"/>
                    <a:gd name="T1" fmla="*/ 4579 h 28"/>
                    <a:gd name="T2" fmla="*/ 11 w 30"/>
                    <a:gd name="T3" fmla="*/ 4579 h 28"/>
                    <a:gd name="T4" fmla="*/ 8 w 30"/>
                    <a:gd name="T5" fmla="*/ 4580 h 28"/>
                    <a:gd name="T6" fmla="*/ 5 w 30"/>
                    <a:gd name="T7" fmla="*/ 4583 h 28"/>
                    <a:gd name="T8" fmla="*/ 2 w 30"/>
                    <a:gd name="T9" fmla="*/ 4586 h 28"/>
                    <a:gd name="T10" fmla="*/ 0 w 30"/>
                    <a:gd name="T11" fmla="*/ 4589 h 28"/>
                    <a:gd name="T12" fmla="*/ 0 w 30"/>
                    <a:gd name="T13" fmla="*/ 4597 h 28"/>
                    <a:gd name="T14" fmla="*/ 2 w 30"/>
                    <a:gd name="T15" fmla="*/ 4600 h 28"/>
                    <a:gd name="T16" fmla="*/ 5 w 30"/>
                    <a:gd name="T17" fmla="*/ 4603 h 28"/>
                    <a:gd name="T18" fmla="*/ 8 w 30"/>
                    <a:gd name="T19" fmla="*/ 4606 h 28"/>
                    <a:gd name="T20" fmla="*/ 11 w 30"/>
                    <a:gd name="T21" fmla="*/ 4607 h 28"/>
                    <a:gd name="T22" fmla="*/ 20 w 30"/>
                    <a:gd name="T23" fmla="*/ 4607 h 28"/>
                    <a:gd name="T24" fmla="*/ 23 w 30"/>
                    <a:gd name="T25" fmla="*/ 4606 h 28"/>
                    <a:gd name="T26" fmla="*/ 26 w 30"/>
                    <a:gd name="T27" fmla="*/ 4603 h 28"/>
                    <a:gd name="T28" fmla="*/ 29 w 30"/>
                    <a:gd name="T29" fmla="*/ 4600 h 28"/>
                    <a:gd name="T30" fmla="*/ 30 w 30"/>
                    <a:gd name="T31" fmla="*/ 4597 h 28"/>
                    <a:gd name="T32" fmla="*/ 30 w 30"/>
                    <a:gd name="T33" fmla="*/ 4589 h 28"/>
                    <a:gd name="T34" fmla="*/ 29 w 30"/>
                    <a:gd name="T35" fmla="*/ 4586 h 28"/>
                    <a:gd name="T36" fmla="*/ 26 w 30"/>
                    <a:gd name="T37" fmla="*/ 4583 h 28"/>
                    <a:gd name="T38" fmla="*/ 23 w 30"/>
                    <a:gd name="T39" fmla="*/ 4580 h 28"/>
                    <a:gd name="T40" fmla="*/ 20 w 30"/>
                    <a:gd name="T41" fmla="*/ 4579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0" h="28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5" y="24"/>
                      </a:lnTo>
                      <a:lnTo>
                        <a:pt x="8" y="27"/>
                      </a:lnTo>
                      <a:lnTo>
                        <a:pt x="11" y="28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6" y="24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0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1" name="Group 474"/>
              <p:cNvGrpSpPr>
                <a:grpSpLocks/>
              </p:cNvGrpSpPr>
              <p:nvPr/>
            </p:nvGrpSpPr>
            <p:grpSpPr bwMode="auto">
              <a:xfrm>
                <a:off x="5070" y="4568"/>
                <a:ext cx="40" cy="39"/>
                <a:chOff x="5070" y="4568"/>
                <a:chExt cx="40" cy="39"/>
              </a:xfrm>
            </p:grpSpPr>
            <p:sp>
              <p:nvSpPr>
                <p:cNvPr id="4105" name="Freeform 475"/>
                <p:cNvSpPr>
                  <a:spLocks/>
                </p:cNvSpPr>
                <p:nvPr/>
              </p:nvSpPr>
              <p:spPr bwMode="auto">
                <a:xfrm>
                  <a:off x="5070" y="4568"/>
                  <a:ext cx="40" cy="39"/>
                </a:xfrm>
                <a:custGeom>
                  <a:avLst/>
                  <a:gdLst>
                    <a:gd name="T0" fmla="*/ 26 w 40"/>
                    <a:gd name="T1" fmla="*/ 4568 h 39"/>
                    <a:gd name="T2" fmla="*/ 14 w 40"/>
                    <a:gd name="T3" fmla="*/ 4568 h 39"/>
                    <a:gd name="T4" fmla="*/ 9 w 40"/>
                    <a:gd name="T5" fmla="*/ 4570 h 39"/>
                    <a:gd name="T6" fmla="*/ 5 w 40"/>
                    <a:gd name="T7" fmla="*/ 4574 h 39"/>
                    <a:gd name="T8" fmla="*/ 2 w 40"/>
                    <a:gd name="T9" fmla="*/ 4578 h 39"/>
                    <a:gd name="T10" fmla="*/ 0 w 40"/>
                    <a:gd name="T11" fmla="*/ 4583 h 39"/>
                    <a:gd name="T12" fmla="*/ 0 w 40"/>
                    <a:gd name="T13" fmla="*/ 4594 h 39"/>
                    <a:gd name="T14" fmla="*/ 2 w 40"/>
                    <a:gd name="T15" fmla="*/ 4598 h 39"/>
                    <a:gd name="T16" fmla="*/ 5 w 40"/>
                    <a:gd name="T17" fmla="*/ 4602 h 39"/>
                    <a:gd name="T18" fmla="*/ 9 w 40"/>
                    <a:gd name="T19" fmla="*/ 4606 h 39"/>
                    <a:gd name="T20" fmla="*/ 14 w 40"/>
                    <a:gd name="T21" fmla="*/ 4608 h 39"/>
                    <a:gd name="T22" fmla="*/ 26 w 40"/>
                    <a:gd name="T23" fmla="*/ 4608 h 39"/>
                    <a:gd name="T24" fmla="*/ 30 w 40"/>
                    <a:gd name="T25" fmla="*/ 4606 h 39"/>
                    <a:gd name="T26" fmla="*/ 34 w 40"/>
                    <a:gd name="T27" fmla="*/ 4602 h 39"/>
                    <a:gd name="T28" fmla="*/ 38 w 40"/>
                    <a:gd name="T29" fmla="*/ 4598 h 39"/>
                    <a:gd name="T30" fmla="*/ 40 w 40"/>
                    <a:gd name="T31" fmla="*/ 4594 h 39"/>
                    <a:gd name="T32" fmla="*/ 40 w 40"/>
                    <a:gd name="T33" fmla="*/ 4583 h 39"/>
                    <a:gd name="T34" fmla="*/ 38 w 40"/>
                    <a:gd name="T35" fmla="*/ 4578 h 39"/>
                    <a:gd name="T36" fmla="*/ 34 w 40"/>
                    <a:gd name="T37" fmla="*/ 4574 h 39"/>
                    <a:gd name="T38" fmla="*/ 30 w 40"/>
                    <a:gd name="T39" fmla="*/ 4570 h 39"/>
                    <a:gd name="T40" fmla="*/ 26 w 40"/>
                    <a:gd name="T41" fmla="*/ 4568 h 3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0" h="39">
                      <a:moveTo>
                        <a:pt x="26" y="0"/>
                      </a:move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2" y="30"/>
                      </a:lnTo>
                      <a:lnTo>
                        <a:pt x="5" y="34"/>
                      </a:lnTo>
                      <a:lnTo>
                        <a:pt x="9" y="38"/>
                      </a:lnTo>
                      <a:lnTo>
                        <a:pt x="14" y="40"/>
                      </a:lnTo>
                      <a:lnTo>
                        <a:pt x="26" y="40"/>
                      </a:lnTo>
                      <a:lnTo>
                        <a:pt x="30" y="38"/>
                      </a:lnTo>
                      <a:lnTo>
                        <a:pt x="34" y="34"/>
                      </a:lnTo>
                      <a:lnTo>
                        <a:pt x="38" y="30"/>
                      </a:lnTo>
                      <a:lnTo>
                        <a:pt x="40" y="26"/>
                      </a:lnTo>
                      <a:lnTo>
                        <a:pt x="40" y="15"/>
                      </a:lnTo>
                      <a:lnTo>
                        <a:pt x="38" y="10"/>
                      </a:lnTo>
                      <a:lnTo>
                        <a:pt x="34" y="6"/>
                      </a:lnTo>
                      <a:lnTo>
                        <a:pt x="30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096" name="Group 471"/>
              <p:cNvGrpSpPr>
                <a:grpSpLocks/>
              </p:cNvGrpSpPr>
              <p:nvPr/>
            </p:nvGrpSpPr>
            <p:grpSpPr bwMode="auto">
              <a:xfrm>
                <a:off x="4822" y="4620"/>
                <a:ext cx="432" cy="45"/>
                <a:chOff x="4822" y="4620"/>
                <a:chExt cx="432" cy="45"/>
              </a:xfrm>
            </p:grpSpPr>
            <p:sp>
              <p:nvSpPr>
                <p:cNvPr id="4103" name="Freeform 473"/>
                <p:cNvSpPr>
                  <a:spLocks/>
                </p:cNvSpPr>
                <p:nvPr/>
              </p:nvSpPr>
              <p:spPr bwMode="auto">
                <a:xfrm>
                  <a:off x="4822" y="4620"/>
                  <a:ext cx="432" cy="45"/>
                </a:xfrm>
                <a:custGeom>
                  <a:avLst/>
                  <a:gdLst>
                    <a:gd name="T0" fmla="*/ 0 w 432"/>
                    <a:gd name="T1" fmla="*/ 4638 h 45"/>
                    <a:gd name="T2" fmla="*/ 65 w 432"/>
                    <a:gd name="T3" fmla="*/ 4657 h 45"/>
                    <a:gd name="T4" fmla="*/ 144 w 432"/>
                    <a:gd name="T5" fmla="*/ 4665 h 45"/>
                    <a:gd name="T6" fmla="*/ 184 w 432"/>
                    <a:gd name="T7" fmla="*/ 4666 h 45"/>
                    <a:gd name="T8" fmla="*/ 203 w 432"/>
                    <a:gd name="T9" fmla="*/ 4665 h 45"/>
                    <a:gd name="T10" fmla="*/ 283 w 432"/>
                    <a:gd name="T11" fmla="*/ 4660 h 45"/>
                    <a:gd name="T12" fmla="*/ 293 w 432"/>
                    <a:gd name="T13" fmla="*/ 4658 h 45"/>
                    <a:gd name="T14" fmla="*/ 181 w 432"/>
                    <a:gd name="T15" fmla="*/ 4658 h 45"/>
                    <a:gd name="T16" fmla="*/ 161 w 432"/>
                    <a:gd name="T17" fmla="*/ 4658 h 45"/>
                    <a:gd name="T18" fmla="*/ 82 w 432"/>
                    <a:gd name="T19" fmla="*/ 4652 h 45"/>
                    <a:gd name="T20" fmla="*/ 17 w 432"/>
                    <a:gd name="T21" fmla="*/ 4641 h 45"/>
                    <a:gd name="T22" fmla="*/ 14 w 432"/>
                    <a:gd name="T23" fmla="*/ 4640 h 45"/>
                    <a:gd name="T24" fmla="*/ 0 w 432"/>
                    <a:gd name="T25" fmla="*/ 4638 h 4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2" h="45">
                      <a:moveTo>
                        <a:pt x="0" y="18"/>
                      </a:moveTo>
                      <a:lnTo>
                        <a:pt x="65" y="37"/>
                      </a:lnTo>
                      <a:lnTo>
                        <a:pt x="144" y="45"/>
                      </a:lnTo>
                      <a:lnTo>
                        <a:pt x="184" y="46"/>
                      </a:lnTo>
                      <a:lnTo>
                        <a:pt x="203" y="45"/>
                      </a:lnTo>
                      <a:lnTo>
                        <a:pt x="283" y="40"/>
                      </a:lnTo>
                      <a:lnTo>
                        <a:pt x="293" y="38"/>
                      </a:lnTo>
                      <a:lnTo>
                        <a:pt x="181" y="38"/>
                      </a:lnTo>
                      <a:lnTo>
                        <a:pt x="161" y="38"/>
                      </a:lnTo>
                      <a:lnTo>
                        <a:pt x="82" y="32"/>
                      </a:lnTo>
                      <a:lnTo>
                        <a:pt x="17" y="21"/>
                      </a:lnTo>
                      <a:lnTo>
                        <a:pt x="14" y="2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4" name="Freeform 472"/>
                <p:cNvSpPr>
                  <a:spLocks/>
                </p:cNvSpPr>
                <p:nvPr/>
              </p:nvSpPr>
              <p:spPr bwMode="auto">
                <a:xfrm>
                  <a:off x="4822" y="4620"/>
                  <a:ext cx="432" cy="45"/>
                </a:xfrm>
                <a:custGeom>
                  <a:avLst/>
                  <a:gdLst>
                    <a:gd name="T0" fmla="*/ 432 w 432"/>
                    <a:gd name="T1" fmla="*/ 4620 h 45"/>
                    <a:gd name="T2" fmla="*/ 417 w 432"/>
                    <a:gd name="T3" fmla="*/ 4623 h 45"/>
                    <a:gd name="T4" fmla="*/ 413 w 432"/>
                    <a:gd name="T5" fmla="*/ 4625 h 45"/>
                    <a:gd name="T6" fmla="*/ 406 w 432"/>
                    <a:gd name="T7" fmla="*/ 4628 h 45"/>
                    <a:gd name="T8" fmla="*/ 340 w 432"/>
                    <a:gd name="T9" fmla="*/ 4643 h 45"/>
                    <a:gd name="T10" fmla="*/ 280 w 432"/>
                    <a:gd name="T11" fmla="*/ 4653 h 45"/>
                    <a:gd name="T12" fmla="*/ 201 w 432"/>
                    <a:gd name="T13" fmla="*/ 4658 h 45"/>
                    <a:gd name="T14" fmla="*/ 181 w 432"/>
                    <a:gd name="T15" fmla="*/ 4658 h 45"/>
                    <a:gd name="T16" fmla="*/ 293 w 432"/>
                    <a:gd name="T17" fmla="*/ 4658 h 45"/>
                    <a:gd name="T18" fmla="*/ 373 w 432"/>
                    <a:gd name="T19" fmla="*/ 4644 h 45"/>
                    <a:gd name="T20" fmla="*/ 431 w 432"/>
                    <a:gd name="T21" fmla="*/ 4623 h 45"/>
                    <a:gd name="T22" fmla="*/ 432 w 432"/>
                    <a:gd name="T23" fmla="*/ 4620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2" h="45">
                      <a:moveTo>
                        <a:pt x="432" y="0"/>
                      </a:moveTo>
                      <a:lnTo>
                        <a:pt x="417" y="3"/>
                      </a:lnTo>
                      <a:lnTo>
                        <a:pt x="413" y="5"/>
                      </a:lnTo>
                      <a:lnTo>
                        <a:pt x="406" y="8"/>
                      </a:lnTo>
                      <a:lnTo>
                        <a:pt x="340" y="23"/>
                      </a:lnTo>
                      <a:lnTo>
                        <a:pt x="280" y="33"/>
                      </a:lnTo>
                      <a:lnTo>
                        <a:pt x="201" y="38"/>
                      </a:lnTo>
                      <a:lnTo>
                        <a:pt x="181" y="38"/>
                      </a:lnTo>
                      <a:lnTo>
                        <a:pt x="293" y="38"/>
                      </a:lnTo>
                      <a:lnTo>
                        <a:pt x="373" y="24"/>
                      </a:lnTo>
                      <a:lnTo>
                        <a:pt x="431" y="3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097" name="Group 467"/>
              <p:cNvGrpSpPr>
                <a:grpSpLocks/>
              </p:cNvGrpSpPr>
              <p:nvPr/>
            </p:nvGrpSpPr>
            <p:grpSpPr bwMode="auto">
              <a:xfrm>
                <a:off x="4854" y="4597"/>
                <a:ext cx="365" cy="52"/>
                <a:chOff x="4854" y="4597"/>
                <a:chExt cx="365" cy="52"/>
              </a:xfrm>
            </p:grpSpPr>
            <p:sp>
              <p:nvSpPr>
                <p:cNvPr id="4099" name="Freeform 470"/>
                <p:cNvSpPr>
                  <a:spLocks/>
                </p:cNvSpPr>
                <p:nvPr/>
              </p:nvSpPr>
              <p:spPr bwMode="auto">
                <a:xfrm>
                  <a:off x="4854" y="4597"/>
                  <a:ext cx="365" cy="52"/>
                </a:xfrm>
                <a:custGeom>
                  <a:avLst/>
                  <a:gdLst>
                    <a:gd name="T0" fmla="*/ 12 w 365"/>
                    <a:gd name="T1" fmla="*/ 4603 h 52"/>
                    <a:gd name="T2" fmla="*/ 0 w 365"/>
                    <a:gd name="T3" fmla="*/ 4644 h 52"/>
                    <a:gd name="T4" fmla="*/ 10 w 365"/>
                    <a:gd name="T5" fmla="*/ 4646 h 52"/>
                    <a:gd name="T6" fmla="*/ 20 w 365"/>
                    <a:gd name="T7" fmla="*/ 4647 h 52"/>
                    <a:gd name="T8" fmla="*/ 30 w 365"/>
                    <a:gd name="T9" fmla="*/ 4649 h 52"/>
                    <a:gd name="T10" fmla="*/ 12 w 365"/>
                    <a:gd name="T11" fmla="*/ 4603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5" h="52">
                      <a:moveTo>
                        <a:pt x="12" y="6"/>
                      </a:moveTo>
                      <a:lnTo>
                        <a:pt x="0" y="47"/>
                      </a:lnTo>
                      <a:lnTo>
                        <a:pt x="10" y="49"/>
                      </a:lnTo>
                      <a:lnTo>
                        <a:pt x="20" y="50"/>
                      </a:lnTo>
                      <a:lnTo>
                        <a:pt x="30" y="5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2" name="Freeform 469"/>
                <p:cNvSpPr>
                  <a:spLocks/>
                </p:cNvSpPr>
                <p:nvPr/>
              </p:nvSpPr>
              <p:spPr bwMode="auto">
                <a:xfrm>
                  <a:off x="4854" y="4597"/>
                  <a:ext cx="365" cy="52"/>
                </a:xfrm>
                <a:custGeom>
                  <a:avLst/>
                  <a:gdLst>
                    <a:gd name="T0" fmla="*/ 347 w 365"/>
                    <a:gd name="T1" fmla="*/ 4597 h 52"/>
                    <a:gd name="T2" fmla="*/ 330 w 365"/>
                    <a:gd name="T3" fmla="*/ 4639 h 52"/>
                    <a:gd name="T4" fmla="*/ 341 w 365"/>
                    <a:gd name="T5" fmla="*/ 4636 h 52"/>
                    <a:gd name="T6" fmla="*/ 353 w 365"/>
                    <a:gd name="T7" fmla="*/ 4633 h 52"/>
                    <a:gd name="T8" fmla="*/ 365 w 365"/>
                    <a:gd name="T9" fmla="*/ 4630 h 52"/>
                    <a:gd name="T10" fmla="*/ 347 w 365"/>
                    <a:gd name="T11" fmla="*/ 4597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5" h="52">
                      <a:moveTo>
                        <a:pt x="347" y="0"/>
                      </a:moveTo>
                      <a:lnTo>
                        <a:pt x="330" y="42"/>
                      </a:lnTo>
                      <a:lnTo>
                        <a:pt x="341" y="39"/>
                      </a:lnTo>
                      <a:lnTo>
                        <a:pt x="353" y="36"/>
                      </a:lnTo>
                      <a:lnTo>
                        <a:pt x="365" y="33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801" name="Picture 46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6" y="4633"/>
                  <a:ext cx="399" cy="1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21" name="Rectangle 77"/>
            <p:cNvSpPr>
              <a:spLocks noChangeArrowheads="1"/>
            </p:cNvSpPr>
            <p:nvPr/>
          </p:nvSpPr>
          <p:spPr bwMode="auto">
            <a:xfrm>
              <a:off x="1676408" y="1765779"/>
              <a:ext cx="130869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lain" startAt="34"/>
                <a:tabLst>
                  <a:tab pos="454025" algn="l"/>
                  <a:tab pos="900113" algn="l"/>
                </a:tabLst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Arial" pitchFamily="34" charset="0"/>
                  <a:cs typeface="Times New Roman" pitchFamily="18" charset="0"/>
                </a:rPr>
                <a:t> 35	36</a:t>
              </a:r>
              <a:endParaRPr lang="en-US" altLang="en-US" sz="1500" b="1" dirty="0">
                <a:solidFill>
                  <a:srgbClr val="231F20"/>
                </a:solidFill>
                <a:cs typeface="Times New Roman" pitchFamily="18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lain" startAt="34"/>
                <a:tabLst>
                  <a:tab pos="454025" algn="l"/>
                  <a:tab pos="900113" algn="l"/>
                </a:tabLst>
              </a:pPr>
              <a:endPara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4025" algn="l"/>
                  <a:tab pos="900113" algn="l"/>
                </a:tabLst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Arial" pitchFamily="34" charset="0"/>
                  <a:cs typeface="Times New Roman" pitchFamily="18" charset="0"/>
                </a:rPr>
                <a:t>44	        46</a:t>
              </a:r>
              <a:endPara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4025" algn="l"/>
                  <a:tab pos="900113" algn="l"/>
                </a:tabLst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1689101" y="2529788"/>
              <a:ext cx="130869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900113" algn="l"/>
                </a:tabLst>
              </a:pPr>
              <a:r>
                <a:rPr lang="en-US" altLang="en-US" sz="1500" b="1" dirty="0">
                  <a:solidFill>
                    <a:srgbClr val="231F20"/>
                  </a:solidFill>
                  <a:latin typeface="Arial" pitchFamily="34" charset="0"/>
                  <a:ea typeface="Arial" pitchFamily="34" charset="0"/>
                  <a:cs typeface="Times New Roman" pitchFamily="18" charset="0"/>
                </a:rPr>
                <a:t>54	55	56</a:t>
              </a:r>
              <a:endParaRPr lang="en-GB" alt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65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more efficiently – make bigger jumps on the number line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" y="3148662"/>
            <a:ext cx="114194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852936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1504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13" y="2852936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15" y="4451504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51504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820" y="2852935"/>
            <a:ext cx="1463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749" y="3050083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  <a:p>
            <a:endParaRPr lang="en-GB" dirty="0"/>
          </a:p>
          <a:p>
            <a:r>
              <a:rPr lang="en-GB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1089" y="4648651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  <a:p>
            <a:endParaRPr lang="en-GB" dirty="0"/>
          </a:p>
          <a:p>
            <a:r>
              <a:rPr lang="en-GB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8627" y="4648651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  <a:p>
            <a:endParaRPr lang="en-GB" dirty="0"/>
          </a:p>
          <a:p>
            <a:r>
              <a:rPr lang="en-GB" dirty="0"/>
              <a:t>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41" y="3038311"/>
            <a:ext cx="6286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6" y="3050083"/>
            <a:ext cx="6286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2" y="4588822"/>
            <a:ext cx="6286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53012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may begin to count up on a number line rather than back.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9998" y="309281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X 6 = 96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1986" y="3150874"/>
            <a:ext cx="216024" cy="222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66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Chunking – relate the bigger jumps on the number line to chunking method drawing on inverse</a:t>
            </a:r>
          </a:p>
          <a:p>
            <a:pPr marL="0" indent="0">
              <a:buNone/>
            </a:pPr>
            <a:r>
              <a:rPr lang="en-US" sz="2400" dirty="0"/>
              <a:t>e.g. </a:t>
            </a:r>
            <a:r>
              <a:rPr lang="en-US" sz="2400" i="1" dirty="0"/>
              <a:t>86 ÷ 3 as 20 × 3 (60) </a:t>
            </a:r>
          </a:p>
          <a:p>
            <a:pPr marL="0" indent="0">
              <a:buNone/>
            </a:pPr>
            <a:r>
              <a:rPr lang="en-US" sz="2400" i="1" dirty="0"/>
              <a:t>and 8 × 3 (24),</a:t>
            </a:r>
          </a:p>
          <a:p>
            <a:pPr marL="0" indent="0">
              <a:buNone/>
            </a:pPr>
            <a:r>
              <a:rPr lang="en-US" sz="2400" i="1" dirty="0"/>
              <a:t> remainder 2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4046" y="509807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Eventually children will use chunking without using the number line.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53941" b="12313"/>
          <a:stretch/>
        </p:blipFill>
        <p:spPr bwMode="auto">
          <a:xfrm>
            <a:off x="4283968" y="2818966"/>
            <a:ext cx="2129168" cy="27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6" t="49077" r="21324" b="25462"/>
          <a:stretch/>
        </p:blipFill>
        <p:spPr bwMode="auto">
          <a:xfrm>
            <a:off x="4499992" y="5098071"/>
            <a:ext cx="665018" cy="4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9119" y="5098071"/>
            <a:ext cx="37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19902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Division Stage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Short division</a:t>
            </a:r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139 ÷ 3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34359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method will only be taught to children at teacher’s discretion.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0"/>
          <a:stretch/>
        </p:blipFill>
        <p:spPr bwMode="auto">
          <a:xfrm>
            <a:off x="1653030" y="2636912"/>
            <a:ext cx="5946728" cy="23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4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 number line to count on in ones starting with the largest number.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										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61322"/>
              </p:ext>
            </p:extLst>
          </p:nvPr>
        </p:nvGraphicFramePr>
        <p:xfrm>
          <a:off x="2847094" y="3061454"/>
          <a:ext cx="3449812" cy="182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7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23577" y="3244334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0   1   2   3   4   5   6   7   8   9  10 11 12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47864" y="4653136"/>
            <a:ext cx="14149064" cy="1250359"/>
            <a:chOff x="3347864" y="4653136"/>
            <a:chExt cx="14149064" cy="125035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595" y="4653136"/>
              <a:ext cx="14123333" cy="10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347864" y="5688051"/>
              <a:ext cx="24298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>
                  <a:effectLst/>
                  <a:latin typeface="Arial"/>
                  <a:ea typeface="Calibri"/>
                </a:rPr>
                <a:t>18      19        20      21      22      23      24</a:t>
              </a: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07904" y="44371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 + 5 = 23</a:t>
            </a:r>
          </a:p>
        </p:txBody>
      </p:sp>
    </p:spTree>
    <p:extLst>
      <p:ext uri="{BB962C8B-B14F-4D97-AF65-F5344CB8AC3E}">
        <p14:creationId xmlns:p14="http://schemas.microsoft.com/office/powerpoint/2010/main" val="4085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 number line to count up tens and  then ones, partitioning the smallest number only.</a:t>
            </a:r>
            <a:r>
              <a:rPr lang="en-US" dirty="0"/>
              <a:t> e.g. </a:t>
            </a:r>
            <a:r>
              <a:rPr lang="en-US" i="1" dirty="0"/>
              <a:t>55 + 37 as 55 + 30 (85) + 7 = 92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08518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Eventually children will be able to draw their own empty number line but to begin with they will use a fully numbered number line.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3573016"/>
            <a:ext cx="4511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7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Count up on a number line bridging through 10 </a:t>
            </a:r>
            <a:r>
              <a:rPr lang="en-US" dirty="0"/>
              <a:t>e.g. </a:t>
            </a:r>
            <a:r>
              <a:rPr lang="en-US" i="1" dirty="0"/>
              <a:t>57 + 5 = 57 + 3 (60) + 2 = 62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22920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use their knowledge of pairs to 10 to bridge through ten to calculate more efficiently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446353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</a:t>
            </a:r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16" y="3354051"/>
            <a:ext cx="3803948" cy="18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8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GB" dirty="0"/>
              <a:t>Expanded Horizontal</a:t>
            </a:r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466 + 358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052" y="50851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need to check their working with a number line.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467091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4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Expanded horizontal</a:t>
            </a:r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466 + 358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2508"/>
            <a:ext cx="355399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3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Stage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Formal Column Addition  - move and use</a:t>
            </a:r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i="1" dirty="0"/>
              <a:t>347 + 286 + 495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334236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concept of regrouping is introduced through continued use of practical equipment. – move and use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80125"/>
            <a:ext cx="2182434" cy="31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C06C78C05A49BE6B270DD72361F8" ma:contentTypeVersion="10" ma:contentTypeDescription="Create a new document." ma:contentTypeScope="" ma:versionID="c84e7bc033755e0f4fdeb83dc7118297">
  <xsd:schema xmlns:xsd="http://www.w3.org/2001/XMLSchema" xmlns:xs="http://www.w3.org/2001/XMLSchema" xmlns:p="http://schemas.microsoft.com/office/2006/metadata/properties" xmlns:ns2="57439a69-8e96-49a9-8790-fe2298828859" targetNamespace="http://schemas.microsoft.com/office/2006/metadata/properties" ma:root="true" ma:fieldsID="f777cce54a2e985ce6ca1b864c456a5f" ns2:_="">
    <xsd:import namespace="57439a69-8e96-49a9-8790-fe22988288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39a69-8e96-49a9-8790-fe2298828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63C35F-C006-4745-B5A5-62F0195A1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39a69-8e96-49a9-8790-fe22988288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6FFDD3-51E4-4BA7-B8F1-318D743618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09276-5C08-48D7-A618-CCA868C6268F}">
  <ds:schemaRefs>
    <ds:schemaRef ds:uri="http://purl.org/dc/dcmitype/"/>
    <ds:schemaRef ds:uri="http://schemas.openxmlformats.org/package/2006/metadata/core-properties"/>
    <ds:schemaRef ds:uri="57439a69-8e96-49a9-8790-fe229882885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991</Words>
  <Application>Microsoft Office PowerPoint</Application>
  <PresentationFormat>On-screen Show (4:3)</PresentationFormat>
  <Paragraphs>170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Calculation Policy</vt:lpstr>
      <vt:lpstr>Addition Stage 1</vt:lpstr>
      <vt:lpstr>Addition Stage 2</vt:lpstr>
      <vt:lpstr>Addition Stage 3</vt:lpstr>
      <vt:lpstr>Addition Stage 4</vt:lpstr>
      <vt:lpstr>Addition Stage 5</vt:lpstr>
      <vt:lpstr>Addition Stage 6</vt:lpstr>
      <vt:lpstr>Addition Stage 7</vt:lpstr>
      <vt:lpstr>Addition Stage 8</vt:lpstr>
      <vt:lpstr>Subtraction Stage 1</vt:lpstr>
      <vt:lpstr>Subtraction Stage 2</vt:lpstr>
      <vt:lpstr>Subtraction Stage 3</vt:lpstr>
      <vt:lpstr>Subtraction Stage 4</vt:lpstr>
      <vt:lpstr>Subtraction Stage 5</vt:lpstr>
      <vt:lpstr>Subtraction Stage 6</vt:lpstr>
      <vt:lpstr>Subtraction Stage 7</vt:lpstr>
      <vt:lpstr>Subtraction Stage 8</vt:lpstr>
      <vt:lpstr>Subtraction Stage 9</vt:lpstr>
      <vt:lpstr>Multiplication Stage 1</vt:lpstr>
      <vt:lpstr>Multiplication Stage 2</vt:lpstr>
      <vt:lpstr>Multiplication Stage 3</vt:lpstr>
      <vt:lpstr>Multiplication Stage 4</vt:lpstr>
      <vt:lpstr>Multiplication Stage 5</vt:lpstr>
      <vt:lpstr>Multiplication Stage 6</vt:lpstr>
      <vt:lpstr>Multiplication Stage 7</vt:lpstr>
      <vt:lpstr>Division Stage 1</vt:lpstr>
      <vt:lpstr>Division Stage 2</vt:lpstr>
      <vt:lpstr>Division Stage 3</vt:lpstr>
      <vt:lpstr>Division Stage 4</vt:lpstr>
      <vt:lpstr>Division Stage 5</vt:lpstr>
      <vt:lpstr>Division Stage 6</vt:lpstr>
      <vt:lpstr>Division Stage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Policy</dc:title>
  <dc:creator>Teacher</dc:creator>
  <cp:lastModifiedBy>Mrs Blake</cp:lastModifiedBy>
  <cp:revision>52</cp:revision>
  <cp:lastPrinted>2017-03-16T11:04:31Z</cp:lastPrinted>
  <dcterms:created xsi:type="dcterms:W3CDTF">2014-05-12T12:48:23Z</dcterms:created>
  <dcterms:modified xsi:type="dcterms:W3CDTF">2020-10-23T11:45:10Z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0x010100E3D0C06C78C05A49BE6B270DD72361F8</vt:lpwstr>
  </property>
</Properties>
</file>